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38.xml" ContentType="application/vnd.openxmlformats-officedocument.presentationml.tags+xml"/>
  <Override PartName="/ppt/notesSlides/notesSlide1.xml" ContentType="application/vnd.openxmlformats-officedocument.presentationml.notesSlide+xml"/>
  <Override PartName="/ppt/tags/tag3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0.xml" ContentType="application/vnd.openxmlformats-officedocument.presentationml.tags+xml"/>
  <Override PartName="/ppt/notesSlides/notesSlide8.xml" ContentType="application/vnd.openxmlformats-officedocument.presentationml.notesSlide+xml"/>
  <Override PartName="/ppt/tags/tag41.xml" ContentType="application/vnd.openxmlformats-officedocument.presentationml.tags+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44" r:id="rId4"/>
    <p:sldMasterId id="2147484383" r:id="rId5"/>
  </p:sldMasterIdLst>
  <p:notesMasterIdLst>
    <p:notesMasterId r:id="rId37"/>
  </p:notesMasterIdLst>
  <p:handoutMasterIdLst>
    <p:handoutMasterId r:id="rId38"/>
  </p:handoutMasterIdLst>
  <p:sldIdLst>
    <p:sldId id="2076137917" r:id="rId6"/>
    <p:sldId id="2076137918" r:id="rId7"/>
    <p:sldId id="2076137911" r:id="rId8"/>
    <p:sldId id="1370" r:id="rId9"/>
    <p:sldId id="2076137919" r:id="rId10"/>
    <p:sldId id="2076137922" r:id="rId11"/>
    <p:sldId id="2076137933" r:id="rId12"/>
    <p:sldId id="2076137923" r:id="rId13"/>
    <p:sldId id="2076137934" r:id="rId14"/>
    <p:sldId id="2076137936" r:id="rId15"/>
    <p:sldId id="2076137937" r:id="rId16"/>
    <p:sldId id="2076137938" r:id="rId17"/>
    <p:sldId id="2076137924" r:id="rId18"/>
    <p:sldId id="2076137935" r:id="rId19"/>
    <p:sldId id="2076137939" r:id="rId20"/>
    <p:sldId id="2076137940" r:id="rId21"/>
    <p:sldId id="2076137941" r:id="rId22"/>
    <p:sldId id="2076137925" r:id="rId23"/>
    <p:sldId id="2076137942" r:id="rId24"/>
    <p:sldId id="2076137943" r:id="rId25"/>
    <p:sldId id="2076137944" r:id="rId26"/>
    <p:sldId id="2076137927" r:id="rId27"/>
    <p:sldId id="2076137928" r:id="rId28"/>
    <p:sldId id="2076137948" r:id="rId29"/>
    <p:sldId id="2076137949" r:id="rId30"/>
    <p:sldId id="2076137929" r:id="rId31"/>
    <p:sldId id="2076137930" r:id="rId32"/>
    <p:sldId id="2076137931" r:id="rId33"/>
    <p:sldId id="2076137932" r:id="rId34"/>
    <p:sldId id="2076137920" r:id="rId35"/>
    <p:sldId id="2076137921" r:id="rId36"/>
  </p:sldIdLst>
  <p:sldSz cx="12436475" cy="6994525"/>
  <p:notesSz cx="6858000" cy="9144000"/>
  <p:custDataLst>
    <p:tags r:id="rId39"/>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oryboard" id="{0C8682EF-709C-4DD2-B11B-19E2D910C2A9}">
          <p14:sldIdLst>
            <p14:sldId id="2076137917"/>
            <p14:sldId id="2076137918"/>
            <p14:sldId id="2076137911"/>
          </p14:sldIdLst>
        </p14:section>
        <p14:section name="Main Section" id="{DBA7CB84-7B66-4E24-AC1A-2003CF831DC5}">
          <p14:sldIdLst>
            <p14:sldId id="1370"/>
            <p14:sldId id="2076137919"/>
            <p14:sldId id="2076137922"/>
            <p14:sldId id="2076137933"/>
            <p14:sldId id="2076137923"/>
            <p14:sldId id="2076137934"/>
            <p14:sldId id="2076137936"/>
            <p14:sldId id="2076137937"/>
            <p14:sldId id="2076137938"/>
            <p14:sldId id="2076137924"/>
            <p14:sldId id="2076137935"/>
            <p14:sldId id="2076137939"/>
            <p14:sldId id="2076137940"/>
            <p14:sldId id="2076137941"/>
            <p14:sldId id="2076137925"/>
            <p14:sldId id="2076137942"/>
            <p14:sldId id="2076137943"/>
            <p14:sldId id="2076137944"/>
            <p14:sldId id="2076137927"/>
            <p14:sldId id="2076137928"/>
            <p14:sldId id="2076137948"/>
            <p14:sldId id="2076137949"/>
            <p14:sldId id="2076137929"/>
            <p14:sldId id="2076137930"/>
            <p14:sldId id="2076137931"/>
            <p14:sldId id="2076137932"/>
            <p14:sldId id="2076137920"/>
            <p14:sldId id="2076137921"/>
          </p14:sldIdLst>
        </p14:section>
      </p14:sectionLst>
    </p:ext>
    <p:ext uri="{EFAFB233-063F-42B5-8137-9DF3F51BA10A}">
      <p15:sldGuideLst xmlns:p15="http://schemas.microsoft.com/office/powerpoint/2012/main">
        <p15:guide id="2" orient="horz" pos="4143">
          <p15:clr>
            <a:srgbClr val="A4A3A4"/>
          </p15:clr>
        </p15:guide>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FF0066"/>
    <a:srgbClr val="00BCF2"/>
    <a:srgbClr val="F2F2F2"/>
    <a:srgbClr val="000000"/>
    <a:srgbClr val="B3EBFB"/>
    <a:srgbClr val="DADAD8"/>
    <a:srgbClr val="B4B4B4"/>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549C30-68C0-4ED7-86D5-FEDD8F9D2641}" v="2" dt="2020-03-27T16:56:45.2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27" autoAdjust="0"/>
    <p:restoredTop sz="83154" autoAdjust="0"/>
  </p:normalViewPr>
  <p:slideViewPr>
    <p:cSldViewPr>
      <p:cViewPr varScale="1">
        <p:scale>
          <a:sx n="89" d="100"/>
          <a:sy n="89" d="100"/>
        </p:scale>
        <p:origin x="1434" y="84"/>
      </p:cViewPr>
      <p:guideLst>
        <p:guide orient="horz" pos="4143"/>
        <p:guide orient="horz" pos="4105"/>
        <p:guide pos="3917"/>
      </p:guideLst>
    </p:cSldViewPr>
  </p:slideViewPr>
  <p:outlineViewPr>
    <p:cViewPr>
      <p:scale>
        <a:sx n="33" d="100"/>
        <a:sy n="33" d="100"/>
      </p:scale>
      <p:origin x="0" y="-4872"/>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gs" Target="tags/tag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commentAuthors" Target="commentAuthors.xml"/><Relationship Id="rId45"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7/22/2020 5:12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7/22/2020 5:08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ip-firewall"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docs.microsoft.com/en-us/azure/azure-sql/database/transparent-data-encryption-tde-overview?toc=%2Fazure%2Fsynapse-analytics%2Ftoc.json&amp;bc=%2Fazure%2Fsynapse-analytics%2Fbreadcrumb%2Ftoc.json&amp;tabs=azure-portal" TargetMode="External"/><Relationship Id="rId4" Type="http://schemas.openxmlformats.org/officeDocument/2006/relationships/hyperlink" Target="https://docs.microsoft.com/en-us/azure/synapse-analytics/security/synapse-workspace-managed-vnet"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7/22/2020 5:08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https://docs.microsoft.com/en-us/azure/synapse-analytics/security/synapse-workspace-ip-firewall</a:t>
            </a:r>
            <a:endParaRPr lang="en-US" dirty="0">
              <a:hlinkClick r:id="rId4"/>
            </a:endParaRPr>
          </a:p>
          <a:p>
            <a:endParaRPr lang="en-US" dirty="0">
              <a:hlinkClick r:id="rId4"/>
            </a:endParaRPr>
          </a:p>
          <a:p>
            <a:r>
              <a:rPr lang="en-US" dirty="0">
                <a:hlinkClick r:id="rId4"/>
              </a:rPr>
              <a:t>https://docs.microsoft.com/en-us/azure/synapse-analytics/security/synapse-workspace-managed-vnet</a:t>
            </a:r>
            <a:endParaRPr lang="en-US" dirty="0">
              <a:hlinkClick r:id="rId5"/>
            </a:endParaRPr>
          </a:p>
          <a:p>
            <a:endParaRPr lang="en-US" dirty="0">
              <a:hlinkClick r:id="rId5"/>
            </a:endParaRPr>
          </a:p>
          <a:p>
            <a:r>
              <a:rPr lang="en-US" dirty="0">
                <a:hlinkClick r:id="rId5"/>
              </a:rPr>
              <a:t>https://docs.microsoft.com/en-us/azure/azure-sql/database/transparent-data-encryption-tde-overview?toc=%2Fazure%2Fsynapse-analytics%2Ftoc.json&amp;bc=%2Fazure%2Fsynapse-analytics%2Fbreadcrumb%2Ftoc.json&amp;tabs=azure-portal</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7/22/2020 5:18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579382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images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7/22/2020 5:08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697159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slides on managed VNET’s</a:t>
            </a:r>
          </a:p>
          <a:p>
            <a:r>
              <a:rPr lang="en-US" dirty="0"/>
              <a:t>- One diagram for security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7/22/2020 5:08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103011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6C99BD-48BF-084D-840E-D23CBF9433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2020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6C99BD-48BF-084D-840E-D23CBF9433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55269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6C99BD-48BF-084D-840E-D23CBF9433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137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7/22/2020 5:08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330D77EC-7210-4A9C-B813-11969CCBFAFC}" type="datetime8">
              <a:rPr lang="en-US" smtClean="0">
                <a:solidFill>
                  <a:prstClr val="black"/>
                </a:solidFill>
              </a:rPr>
              <a:t>7/22/2020 5:08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31</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450876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4.jp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881285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lvl1pPr>
              <a:defRPr>
                <a:latin typeface="+mj-l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61827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1177388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95914"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663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3466041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440933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183314"/>
            <a:ext cx="5618874" cy="495520"/>
          </a:xfrm>
        </p:spPr>
        <p:txBody>
          <a:bodyPr tIns="64008"/>
          <a:lstStyle>
            <a:lvl1pPr>
              <a:defRPr sz="2800" spc="0">
                <a:solidFill>
                  <a:schemeClr val="tx2"/>
                </a:solidFill>
                <a:latin typeface="+mj-lt"/>
                <a:cs typeface="Segoe UI" panose="020B0502040204020203" pitchFamily="34"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51598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0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dirty="0"/>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3594106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451356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00" b="0" spc="0" baseline="0">
                <a:solidFill>
                  <a:schemeClr val="tx2"/>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659722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1407530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1" y="-16730"/>
            <a:ext cx="12436475" cy="7011255"/>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336396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3363065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4135002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192770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accent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114797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890858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2894439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4221549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454857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326969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6960923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163" y="0"/>
            <a:ext cx="12444412" cy="6994525"/>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30163" y="0"/>
            <a:ext cx="7742237" cy="6994525"/>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46770" y="568958"/>
            <a:ext cx="4299868" cy="349416"/>
          </a:xfrm>
          <a:prstGeom prst="rect">
            <a:avLst/>
          </a:prstGeom>
        </p:spPr>
      </p:pic>
    </p:spTree>
    <p:custDataLst>
      <p:tags r:id="rId1"/>
    </p:custDataLst>
    <p:extLst>
      <p:ext uri="{BB962C8B-B14F-4D97-AF65-F5344CB8AC3E}">
        <p14:creationId xmlns:p14="http://schemas.microsoft.com/office/powerpoint/2010/main" val="2960212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854379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0" y="0"/>
            <a:ext cx="9190037" cy="6994524"/>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24933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726380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11415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j-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74" spc="-52" baseline="0">
                <a:solidFill>
                  <a:schemeClr val="bg2"/>
                </a:solidFill>
                <a:effectLst/>
                <a:latin typeface="+mj-lt"/>
                <a:ea typeface="Segoe UI" pitchFamily="34" charset="0"/>
                <a:cs typeface="Segoe UI" pitchFamily="34" charset="0"/>
              </a:defRPr>
            </a:lvl1pPr>
          </a:lstStyle>
          <a:p>
            <a:pPr lvl="0"/>
            <a:r>
              <a:rPr lang="en-US" dirty="0"/>
              <a:t>Next:</a:t>
            </a:r>
          </a:p>
        </p:txBody>
      </p:sp>
    </p:spTree>
    <p:custDataLst>
      <p:tags r:id="rId1"/>
    </p:custDataLst>
    <p:extLst>
      <p:ext uri="{BB962C8B-B14F-4D97-AF65-F5344CB8AC3E}">
        <p14:creationId xmlns:p14="http://schemas.microsoft.com/office/powerpoint/2010/main" val="13347495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3647"/>
            <a:ext cx="5394960" cy="123076"/>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54125" y="438682"/>
            <a:ext cx="2106552" cy="113006"/>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a:latin typeface="Segoe UI Semibold" panose="020B0702040204020203" pitchFamily="34" charset="0"/>
                <a:cs typeface="Segoe UI Semibold" panose="020B0702040204020203" pitchFamily="34" charset="0"/>
              </a:rPr>
              <a:t>Monoline icons   </a:t>
            </a:r>
            <a:r>
              <a: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a:latin typeface="+mn-lt"/>
              <a:cs typeface="Segoe UI Semibold" panose="020B0702040204020203" pitchFamily="34" charset="0"/>
            </a:endParaRPr>
          </a:p>
        </p:txBody>
      </p:sp>
      <p:grpSp>
        <p:nvGrpSpPr>
          <p:cNvPr id="4" name="Group 3"/>
          <p:cNvGrpSpPr>
            <a:grpSpLocks noChangeAspect="1"/>
          </p:cNvGrpSpPr>
          <p:nvPr userDrawn="1"/>
        </p:nvGrpSpPr>
        <p:grpSpPr>
          <a:xfrm>
            <a:off x="11244205"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grpSp>
    </p:spTree>
    <p:custDataLst>
      <p:tags r:id="rId1"/>
    </p:custDataLst>
    <p:extLst>
      <p:ext uri="{BB962C8B-B14F-4D97-AF65-F5344CB8AC3E}">
        <p14:creationId xmlns:p14="http://schemas.microsoft.com/office/powerpoint/2010/main" val="512237103"/>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00059" y="466301"/>
            <a:ext cx="11239464" cy="690638"/>
          </a:xfrm>
        </p:spPr>
        <p:txBody>
          <a:bodyPr lIns="0" tIns="0" rIns="0" bIns="0"/>
          <a:lstStyle>
            <a:lvl1pPr>
              <a:defRPr sz="4488" b="0" i="0">
                <a:solidFill>
                  <a:schemeClr val="tx1"/>
                </a:solidFill>
                <a:latin typeface="Calibri Light"/>
                <a:cs typeface="Calibri Light"/>
              </a:defRPr>
            </a:lvl1pPr>
          </a:lstStyle>
          <a:p>
            <a:endParaRPr/>
          </a:p>
        </p:txBody>
      </p:sp>
      <p:sp>
        <p:nvSpPr>
          <p:cNvPr id="3" name="Holder 3"/>
          <p:cNvSpPr>
            <a:spLocks noGrp="1"/>
          </p:cNvSpPr>
          <p:nvPr>
            <p:ph type="body" idx="1"/>
          </p:nvPr>
        </p:nvSpPr>
        <p:spPr>
          <a:xfrm>
            <a:off x="595915" y="1464080"/>
            <a:ext cx="11239464" cy="430887"/>
          </a:xfrm>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7/22/2020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030075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6652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2976318"/>
            <a:ext cx="9327356" cy="627807"/>
          </a:xfrm>
          <a:noFill/>
        </p:spPr>
        <p:txBody>
          <a:bodyPr lIns="0" tIns="0" rIns="0" bIns="0" anchor="b" anchorCtr="0">
            <a:spAutoFit/>
          </a:bodyPr>
          <a:lstStyle>
            <a:lvl1pPr>
              <a:defRPr sz="408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76684"/>
          </a:xfrm>
          <a:noFill/>
        </p:spPr>
        <p:txBody>
          <a:bodyPr wrap="square" lIns="0" tIns="0" rIns="0" bIns="0">
            <a:spAutoFit/>
          </a:bodyPr>
          <a:lstStyle>
            <a:lvl1pPr marL="0" indent="0">
              <a:spcBef>
                <a:spcPts val="0"/>
              </a:spcBef>
              <a:buNone/>
              <a:defRPr sz="2448"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6545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8838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6994526"/>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45006" y="568956"/>
            <a:ext cx="4280787" cy="347865"/>
          </a:xfrm>
          <a:prstGeom prst="rect">
            <a:avLst/>
          </a:prstGeom>
        </p:spPr>
      </p:pic>
    </p:spTree>
    <p:custDataLst>
      <p:tags r:id="rId1"/>
    </p:custDataLst>
    <p:extLst>
      <p:ext uri="{BB962C8B-B14F-4D97-AF65-F5344CB8AC3E}">
        <p14:creationId xmlns:p14="http://schemas.microsoft.com/office/powerpoint/2010/main" val="4130780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4773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1446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3513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8264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697319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053"/>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443449" y="2495753"/>
            <a:ext cx="7396594" cy="376684"/>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443449" y="2057880"/>
            <a:ext cx="7398732"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178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600059" y="3243001"/>
            <a:ext cx="3246439" cy="508524"/>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8516293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600059" y="3243001"/>
            <a:ext cx="3246439" cy="508524"/>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spAutoFit/>
          </a:bodyPr>
          <a:lstStyle>
            <a:lvl1pPr marL="0" indent="0">
              <a:spcAft>
                <a:spcPts val="1224"/>
              </a:spcAft>
              <a:buNone/>
              <a:defRPr sz="2856"/>
            </a:lvl1pPr>
            <a:lvl2pPr marL="233149"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2454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1668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41945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206638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6071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22528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7724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11709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5620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24723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995112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8"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6"/>
            <a:ext cx="9795376" cy="609398"/>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257377"/>
            <a:ext cx="9853978" cy="1661737"/>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829388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
        <p:nvSpPr>
          <p:cNvPr id="9" name="Title 1"/>
          <p:cNvSpPr>
            <a:spLocks noGrp="1"/>
          </p:cNvSpPr>
          <p:nvPr>
            <p:ph type="title" hasCustomPrompt="1"/>
          </p:nvPr>
        </p:nvSpPr>
        <p:spPr>
          <a:xfrm>
            <a:off x="595916" y="3039033"/>
            <a:ext cx="6631615" cy="565091"/>
          </a:xfr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6" y="4041283"/>
            <a:ext cx="6631615" cy="313932"/>
          </a:xfrm>
          <a:noFill/>
        </p:spPr>
        <p:txBody>
          <a:bodyPr wrap="square" lIns="0" tIns="0" rIns="0" bIns="0">
            <a:spAutoFit/>
          </a:bodyPr>
          <a:lstStyle>
            <a:lvl1pPr marL="0" indent="0">
              <a:spcBef>
                <a:spcPts val="0"/>
              </a:spcBef>
              <a:buNone/>
              <a:defRPr sz="204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525082" y="1339020"/>
            <a:ext cx="4317100" cy="4316488"/>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691354" y="931209"/>
            <a:ext cx="3722348" cy="3932710"/>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36"/>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36"/>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36"/>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36"/>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36"/>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36"/>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36"/>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36"/>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36"/>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36"/>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36"/>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36"/>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36"/>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36"/>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36"/>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36"/>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36"/>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36"/>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36"/>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36"/>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36"/>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36"/>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36"/>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559776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3224538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333994" y="0"/>
            <a:ext cx="7110414" cy="6994524"/>
          </a:xfrm>
          <a:prstGeom prst="rect">
            <a:avLst/>
          </a:prstGeom>
          <a:noFill/>
        </p:spPr>
      </p:pic>
    </p:spTree>
    <p:custDataLst>
      <p:tags r:id="rId1"/>
    </p:custDataLst>
    <p:extLst>
      <p:ext uri="{BB962C8B-B14F-4D97-AF65-F5344CB8AC3E}">
        <p14:creationId xmlns:p14="http://schemas.microsoft.com/office/powerpoint/2010/main" val="2609055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1"/>
            <a:ext cx="7102475" cy="6994525"/>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324284" y="-16730"/>
            <a:ext cx="7112190" cy="7011255"/>
          </a:xfrm>
          <a:prstGeom prst="rect">
            <a:avLst/>
          </a:prstGeom>
        </p:spPr>
      </p:pic>
    </p:spTree>
    <p:custDataLst>
      <p:tags r:id="rId1"/>
    </p:custDataLst>
    <p:extLst>
      <p:ext uri="{BB962C8B-B14F-4D97-AF65-F5344CB8AC3E}">
        <p14:creationId xmlns:p14="http://schemas.microsoft.com/office/powerpoint/2010/main" val="1598668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atin typeface="+mj-lt"/>
              </a:defRPr>
            </a:lvl1pPr>
            <a:lvl2pPr marL="233149" indent="0">
              <a:buNone/>
              <a:defRPr/>
            </a:lvl2pPr>
            <a:lvl3pPr marL="466298" indent="0">
              <a:buNone/>
              <a:defRPr/>
            </a:lvl3pPr>
            <a:lvl4pPr marL="699447" indent="0">
              <a:buNone/>
              <a:defRPr/>
            </a:lvl4pPr>
            <a:lvl5pPr marL="932597"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840259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emf"/><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image" Target="../media/image12.emf"/><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theme" Target="../theme/theme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9"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38"/>
    </p:custDataLst>
    <p:extLst>
      <p:ext uri="{BB962C8B-B14F-4D97-AF65-F5344CB8AC3E}">
        <p14:creationId xmlns:p14="http://schemas.microsoft.com/office/powerpoint/2010/main" val="1987576074"/>
      </p:ext>
    </p:extLst>
  </p:cSld>
  <p:clrMap bg1="lt1" tx1="dk1" bg2="lt2" tx2="dk2" accent1="accent1" accent2="accent2" accent3="accent3" accent4="accent4" accent5="accent5" accent6="accent6" hlink="hlink" folHlink="folHlink"/>
  <p:sldLayoutIdLst>
    <p:sldLayoutId id="2147484374" r:id="rId1"/>
    <p:sldLayoutId id="2147484378" r:id="rId2"/>
    <p:sldLayoutId id="2147484377" r:id="rId3"/>
    <p:sldLayoutId id="2147484349" r:id="rId4"/>
    <p:sldLayoutId id="2147484347" r:id="rId5"/>
    <p:sldLayoutId id="2147484348" r:id="rId6"/>
    <p:sldLayoutId id="2147484345" r:id="rId7"/>
    <p:sldLayoutId id="2147484346"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82" r:id="rId24"/>
    <p:sldLayoutId id="2147484381" r:id="rId25"/>
    <p:sldLayoutId id="2147484366" r:id="rId26"/>
    <p:sldLayoutId id="2147484367" r:id="rId27"/>
    <p:sldLayoutId id="2147484368" r:id="rId28"/>
    <p:sldLayoutId id="2147484369" r:id="rId29"/>
    <p:sldLayoutId id="2147484373" r:id="rId30"/>
    <p:sldLayoutId id="2147484379" r:id="rId31"/>
    <p:sldLayoutId id="2147484370" r:id="rId32"/>
    <p:sldLayoutId id="2147484380" r:id="rId33"/>
    <p:sldLayoutId id="2147484371" r:id="rId34"/>
    <p:sldLayoutId id="2147484372" r:id="rId35"/>
    <p:sldLayoutId id="2147484407" r:id="rId36"/>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521993704"/>
      </p:ext>
    </p:extLst>
  </p:cSld>
  <p:clrMap bg1="lt1" tx1="dk1" bg2="lt2" tx2="dk2" accent1="accent1" accent2="accent2" accent3="accent3" accent4="accent4" accent5="accent5" accent6="accent6" hlink="hlink" folHlink="folHlink"/>
  <p:sldLayoutIdLst>
    <p:sldLayoutId id="2147484384" r:id="rId1"/>
    <p:sldLayoutId id="2147484385" r:id="rId2"/>
    <p:sldLayoutId id="2147484386" r:id="rId3"/>
    <p:sldLayoutId id="2147484387" r:id="rId4"/>
    <p:sldLayoutId id="2147484388" r:id="rId5"/>
    <p:sldLayoutId id="2147484389" r:id="rId6"/>
    <p:sldLayoutId id="2147484390" r:id="rId7"/>
    <p:sldLayoutId id="2147484391" r:id="rId8"/>
    <p:sldLayoutId id="2147484392" r:id="rId9"/>
    <p:sldLayoutId id="2147484393" r:id="rId10"/>
    <p:sldLayoutId id="2147484394" r:id="rId11"/>
    <p:sldLayoutId id="2147484395" r:id="rId12"/>
    <p:sldLayoutId id="2147484396" r:id="rId13"/>
    <p:sldLayoutId id="2147484397" r:id="rId14"/>
    <p:sldLayoutId id="2147484398" r:id="rId15"/>
    <p:sldLayoutId id="2147484399" r:id="rId16"/>
    <p:sldLayoutId id="2147484400" r:id="rId17"/>
    <p:sldLayoutId id="2147484401" r:id="rId18"/>
    <p:sldLayoutId id="2147484402" r:id="rId19"/>
    <p:sldLayoutId id="2147484403" r:id="rId20"/>
    <p:sldLayoutId id="2147484404" r:id="rId21"/>
    <p:sldLayoutId id="2147484405" r:id="rId22"/>
  </p:sldLayoutIdLst>
  <p:transition>
    <p:fade/>
  </p:transition>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0.xml"/><Relationship Id="rId1" Type="http://schemas.openxmlformats.org/officeDocument/2006/relationships/tags" Target="../tags/tag40.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2.xml"/><Relationship Id="rId1" Type="http://schemas.openxmlformats.org/officeDocument/2006/relationships/tags" Target="../tags/tag4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azure/azure-sql/database/sql-vulnerability-assessment" TargetMode="External"/><Relationship Id="rId2" Type="http://schemas.openxmlformats.org/officeDocument/2006/relationships/hyperlink" Target="https://docs.microsoft.com/en-us/azure/azure-sql/database/data-discovery-and-classification-overview" TargetMode="External"/><Relationship Id="rId1" Type="http://schemas.openxmlformats.org/officeDocument/2006/relationships/slideLayout" Target="../slideLayouts/slideLayout10.xml"/><Relationship Id="rId4" Type="http://schemas.openxmlformats.org/officeDocument/2006/relationships/hyperlink" Target="https://docs.microsoft.com/en-us/azure/azure-sql/database/threat-detection-overview" TargetMode="Externa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ED02E-75B2-4694-953B-5A2449E72929}"/>
              </a:ext>
            </a:extLst>
          </p:cNvPr>
          <p:cNvSpPr>
            <a:spLocks noGrp="1"/>
          </p:cNvSpPr>
          <p:nvPr>
            <p:ph type="title"/>
          </p:nvPr>
        </p:nvSpPr>
        <p:spPr>
          <a:xfrm>
            <a:off x="215580" y="118146"/>
            <a:ext cx="12005314" cy="448228"/>
          </a:xfrm>
        </p:spPr>
        <p:txBody>
          <a:bodyPr/>
          <a:lstStyle/>
          <a:p>
            <a:r>
              <a:rPr lang="en-US" sz="2856" dirty="0">
                <a:cs typeface="Segoe UI"/>
              </a:rPr>
              <a:t>Design Presentation: Security</a:t>
            </a:r>
            <a:endParaRPr lang="en-US" sz="2856" dirty="0"/>
          </a:p>
        </p:txBody>
      </p:sp>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2647746335"/>
              </p:ext>
            </p:extLst>
          </p:nvPr>
        </p:nvGraphicFramePr>
        <p:xfrm>
          <a:off x="215580" y="1069668"/>
          <a:ext cx="12056995" cy="5806711"/>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5253393">
                  <a:extLst>
                    <a:ext uri="{9D8B030D-6E8A-4147-A177-3AD203B41FA5}">
                      <a16:colId xmlns:a16="http://schemas.microsoft.com/office/drawing/2014/main" val="154658674"/>
                    </a:ext>
                  </a:extLst>
                </a:gridCol>
                <a:gridCol w="1515776">
                  <a:extLst>
                    <a:ext uri="{9D8B030D-6E8A-4147-A177-3AD203B41FA5}">
                      <a16:colId xmlns:a16="http://schemas.microsoft.com/office/drawing/2014/main" val="1161179677"/>
                    </a:ext>
                  </a:extLst>
                </a:gridCol>
                <a:gridCol w="3150380">
                  <a:extLst>
                    <a:ext uri="{9D8B030D-6E8A-4147-A177-3AD203B41FA5}">
                      <a16:colId xmlns:a16="http://schemas.microsoft.com/office/drawing/2014/main" val="44730979"/>
                    </a:ext>
                  </a:extLst>
                </a:gridCol>
              </a:tblGrid>
              <a:tr h="589541">
                <a:tc>
                  <a:txBody>
                    <a:bodyPr/>
                    <a:lstStyle/>
                    <a:p>
                      <a:r>
                        <a:rPr lang="en-US" sz="1100" b="1" dirty="0"/>
                        <a:t>Session Day/Time:</a:t>
                      </a:r>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tc>
                  <a:txBody>
                    <a:bodyPr/>
                    <a:lstStyle/>
                    <a:p>
                      <a:r>
                        <a:rPr lang="en-US" sz="1100" b="1"/>
                        <a:t>Presenters/SMEs:</a:t>
                      </a:r>
                      <a:endParaRPr lang="en-US" sz="1100"/>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extLst>
                  <a:ext uri="{0D108BD9-81ED-4DB2-BD59-A6C34878D82A}">
                    <a16:rowId xmlns:a16="http://schemas.microsoft.com/office/drawing/2014/main" val="3449140663"/>
                  </a:ext>
                </a:extLst>
              </a:tr>
              <a:tr h="548645">
                <a:tc>
                  <a:txBody>
                    <a:bodyPr/>
                    <a:lstStyle/>
                    <a:p>
                      <a:r>
                        <a:rPr lang="en-US" sz="1100" b="1"/>
                        <a:t>Virtual</a:t>
                      </a:r>
                      <a:r>
                        <a:rPr lang="en-US" sz="1100" b="1" baseline="0"/>
                        <a:t> Format and Software:</a:t>
                      </a:r>
                      <a:endParaRPr lang="en-US" sz="1100" b="1"/>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sz="1050" b="1" kern="1200">
                        <a:solidFill>
                          <a:schemeClr val="tx1"/>
                        </a:solidFill>
                        <a:latin typeface="+mn-lt"/>
                        <a:ea typeface="+mn-ea"/>
                        <a:cs typeface="+mn-cs"/>
                      </a:endParaRPr>
                    </a:p>
                  </a:txBody>
                  <a:tcPr anchor="ctr">
                    <a:solidFill>
                      <a:srgbClr val="D9D9D9"/>
                    </a:solidFill>
                  </a:tcPr>
                </a:tc>
                <a:tc hMerge="1">
                  <a:txBody>
                    <a:bodyPr/>
                    <a:lstStyle/>
                    <a:p>
                      <a:endParaRPr lang="en-US"/>
                    </a:p>
                  </a:txBody>
                  <a:tcPr/>
                </a:tc>
                <a:extLst>
                  <a:ext uri="{0D108BD9-81ED-4DB2-BD59-A6C34878D82A}">
                    <a16:rowId xmlns:a16="http://schemas.microsoft.com/office/drawing/2014/main" val="3005430204"/>
                  </a:ext>
                </a:extLst>
              </a:tr>
              <a:tr h="325080">
                <a:tc>
                  <a:txBody>
                    <a:bodyPr/>
                    <a:lstStyle/>
                    <a:p>
                      <a:r>
                        <a:rPr lang="en-US" sz="1100" b="1"/>
                        <a:t>Cohort / Breakout Mgmt</a:t>
                      </a:r>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09090798"/>
                  </a:ext>
                </a:extLst>
              </a:tr>
              <a:tr h="854886">
                <a:tc>
                  <a:txBody>
                    <a:bodyPr/>
                    <a:lstStyle/>
                    <a:p>
                      <a:r>
                        <a:rPr lang="en-US" sz="1100" b="1" baseline="0" dirty="0">
                          <a:highlight>
                            <a:srgbClr val="FFFF00"/>
                          </a:highlight>
                        </a:rPr>
                        <a:t>Objective of Session:</a:t>
                      </a:r>
                      <a:endParaRPr lang="en-US" sz="1100" b="1" dirty="0">
                        <a:highlight>
                          <a:srgbClr val="FFFF00"/>
                        </a:highlight>
                      </a:endParaRPr>
                    </a:p>
                  </a:txBody>
                  <a:tcPr marL="93260" marR="93260" marT="46630" marB="46630" anchor="ctr">
                    <a:solidFill>
                      <a:schemeClr val="bg1">
                        <a:lumMod val="85000"/>
                      </a:schemeClr>
                    </a:solidFill>
                  </a:tcPr>
                </a:tc>
                <a:tc gridSpan="3">
                  <a:txBody>
                    <a:bodyPr/>
                    <a:lstStyle/>
                    <a:p>
                      <a:pPr marL="0" marR="0" lvl="0" indent="0" algn="l">
                        <a:lnSpc>
                          <a:spcPct val="100000"/>
                        </a:lnSpc>
                        <a:spcBef>
                          <a:spcPts val="0"/>
                        </a:spcBef>
                        <a:spcAft>
                          <a:spcPts val="0"/>
                        </a:spcAft>
                        <a:buFontTx/>
                        <a:buNone/>
                      </a:pPr>
                      <a:r>
                        <a:rPr lang="en-US" sz="1100" kern="1200" dirty="0">
                          <a:solidFill>
                            <a:schemeClr val="tx1"/>
                          </a:solidFill>
                          <a:latin typeface="+mn-lt"/>
                          <a:ea typeface="+mn-ea"/>
                          <a:cs typeface="+mn-cs"/>
                        </a:rPr>
                        <a:t>As a result of attending this, attendees will better be able to…</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38286531"/>
                  </a:ext>
                </a:extLst>
              </a:tr>
              <a:tr h="869552">
                <a:tc>
                  <a:txBody>
                    <a:bodyPr/>
                    <a:lstStyle/>
                    <a:p>
                      <a:r>
                        <a:rPr lang="en-US" sz="1100" b="1"/>
                        <a:t>Existing Sources:</a:t>
                      </a:r>
                    </a:p>
                  </a:txBody>
                  <a:tcPr marL="93260" marR="93260" marT="46630" marB="46630" anchor="ctr">
                    <a:solidFill>
                      <a:schemeClr val="bg1">
                        <a:lumMod val="85000"/>
                      </a:schemeClr>
                    </a:solidFill>
                  </a:tcPr>
                </a:tc>
                <a:tc gridSpan="3">
                  <a:txBody>
                    <a:bodyPr/>
                    <a:lstStyle/>
                    <a:p>
                      <a:r>
                        <a:rPr lang="en-US" sz="1100" dirty="0"/>
                        <a:t>&lt;link to any supporting content sources (if any)&gt;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32091753"/>
                  </a:ext>
                </a:extLst>
              </a:tr>
              <a:tr h="869552">
                <a:tc>
                  <a:txBody>
                    <a:bodyPr/>
                    <a:lstStyle/>
                    <a:p>
                      <a:r>
                        <a:rPr lang="en-US" sz="1100" b="1"/>
                        <a:t>Learner</a:t>
                      </a:r>
                      <a:r>
                        <a:rPr lang="en-US" sz="1100" b="1" baseline="0"/>
                        <a:t> Content:</a:t>
                      </a:r>
                      <a:endParaRPr lang="en-US" sz="1100" b="1"/>
                    </a:p>
                  </a:txBody>
                  <a:tcPr marL="93260" marR="93260" marT="46630" marB="46630" anchor="ctr">
                    <a:solidFill>
                      <a:schemeClr val="bg1">
                        <a:lumMod val="85000"/>
                      </a:schemeClr>
                    </a:solidFill>
                  </a:tcPr>
                </a:tc>
                <a:tc gridSpan="3">
                  <a:txBody>
                    <a:bodyPr/>
                    <a:lstStyle/>
                    <a:p>
                      <a:r>
                        <a:rPr lang="en-US" sz="1100" dirty="0"/>
                        <a:t>&lt;Link to draft ppt slide deck and any other materials that the attendees would be seeing or using as part of this session&gt;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57621340"/>
                  </a:ext>
                </a:extLst>
              </a:tr>
              <a:tr h="869552">
                <a:tc>
                  <a:txBody>
                    <a:bodyPr/>
                    <a:lstStyle/>
                    <a:p>
                      <a:r>
                        <a:rPr lang="en-US" sz="1100" b="1"/>
                        <a:t>Presenter/ SME Guide Content:</a:t>
                      </a:r>
                    </a:p>
                  </a:txBody>
                  <a:tcPr marL="93260" marR="93260" marT="46630" marB="46630" anchor="ctr">
                    <a:solidFill>
                      <a:schemeClr val="bg1">
                        <a:lumMod val="85000"/>
                      </a:schemeClr>
                    </a:solidFill>
                  </a:tcPr>
                </a:tc>
                <a:tc gridSpan="3">
                  <a:txBody>
                    <a:bodyPr/>
                    <a:lstStyle/>
                    <a:p>
                      <a:r>
                        <a:rPr lang="en-US" sz="1100" dirty="0"/>
                        <a:t>&lt;Link to any supporting materials that are just for the presenter and/or supporting SMEs&gt;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86877943"/>
                  </a:ext>
                </a:extLst>
              </a:tr>
              <a:tr h="879903">
                <a:tc>
                  <a:txBody>
                    <a:bodyPr/>
                    <a:lstStyle/>
                    <a:p>
                      <a:r>
                        <a:rPr lang="en-US" sz="1100" b="1"/>
                        <a:t>Required Homework</a:t>
                      </a:r>
                      <a:r>
                        <a:rPr lang="en-US" sz="1100" b="1" baseline="0"/>
                        <a:t> + name of session for HW review:</a:t>
                      </a:r>
                      <a:endParaRPr lang="en-US" sz="1100" b="1"/>
                    </a:p>
                  </a:txBody>
                  <a:tcPr marL="93260" marR="93260" marT="46630" marB="46630" anchor="ctr">
                    <a:solidFill>
                      <a:schemeClr val="bg1">
                        <a:lumMod val="85000"/>
                      </a:schemeClr>
                    </a:solidFill>
                  </a:tcPr>
                </a:tc>
                <a:tc grid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No homework or pre-required content needed for this session</a:t>
                      </a:r>
                    </a:p>
                  </a:txBody>
                  <a:tcPr marL="93260" marR="93260" marT="46630" marB="46630" anchor="ctr"/>
                </a:tc>
                <a:tc hMerge="1">
                  <a:txBody>
                    <a:bodyPr/>
                    <a:lstStyle/>
                    <a:p>
                      <a:endParaRPr lang="en-US" i="1"/>
                    </a:p>
                  </a:txBody>
                  <a:tcPr anchor="ctr">
                    <a:solidFill>
                      <a:srgbClr val="D9D9D9"/>
                    </a:solidFill>
                  </a:tcPr>
                </a:tc>
                <a:tc hMerge="1">
                  <a:txBody>
                    <a:bodyPr/>
                    <a:lstStyle/>
                    <a:p>
                      <a:endParaRPr lang="en-US" i="1"/>
                    </a:p>
                  </a:txBody>
                  <a:tcPr anchor="ctr"/>
                </a:tc>
                <a:extLst>
                  <a:ext uri="{0D108BD9-81ED-4DB2-BD59-A6C34878D82A}">
                    <a16:rowId xmlns:a16="http://schemas.microsoft.com/office/drawing/2014/main" val="1609438036"/>
                  </a:ext>
                </a:extLst>
              </a:tr>
            </a:tbl>
          </a:graphicData>
        </a:graphic>
      </p:graphicFrame>
      <p:sp>
        <p:nvSpPr>
          <p:cNvPr id="4" name="Rectangle 3"/>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3" name="Table 7">
            <a:extLst>
              <a:ext uri="{FF2B5EF4-FFF2-40B4-BE49-F238E27FC236}">
                <a16:creationId xmlns:a16="http://schemas.microsoft.com/office/drawing/2014/main" id="{58D8C2C2-61D7-4636-B1EB-71E2ABEBBC41}"/>
              </a:ext>
            </a:extLst>
          </p:cNvPr>
          <p:cNvGraphicFramePr>
            <a:graphicFrameLocks noGrp="1"/>
          </p:cNvGraphicFramePr>
          <p:nvPr/>
        </p:nvGraphicFramePr>
        <p:xfrm>
          <a:off x="9765249" y="710584"/>
          <a:ext cx="2507327" cy="291086"/>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91086">
                <a:tc>
                  <a:txBody>
                    <a:bodyPr/>
                    <a:lstStyle/>
                    <a:p>
                      <a:pPr algn="ctr"/>
                      <a:r>
                        <a:rPr lang="en-US" sz="1200" dirty="0"/>
                        <a:t>CSA07P</a:t>
                      </a:r>
                    </a:p>
                  </a:txBody>
                  <a:tcPr marL="93260" marR="93260" marT="46630" marB="46630"/>
                </a:tc>
                <a:tc>
                  <a:txBody>
                    <a:bodyPr/>
                    <a:lstStyle/>
                    <a:p>
                      <a:pPr algn="ctr"/>
                      <a:r>
                        <a:rPr lang="en-US" sz="1200" dirty="0"/>
                        <a:t>1 of 2</a:t>
                      </a:r>
                    </a:p>
                  </a:txBody>
                  <a:tcPr marL="93260" marR="93260" marT="46630" marB="46630"/>
                </a:tc>
                <a:extLst>
                  <a:ext uri="{0D108BD9-81ED-4DB2-BD59-A6C34878D82A}">
                    <a16:rowId xmlns:a16="http://schemas.microsoft.com/office/drawing/2014/main" val="2418447303"/>
                  </a:ext>
                </a:extLst>
              </a:tr>
            </a:tbl>
          </a:graphicData>
        </a:graphic>
      </p:graphicFrame>
    </p:spTree>
    <p:extLst>
      <p:ext uri="{BB962C8B-B14F-4D97-AF65-F5344CB8AC3E}">
        <p14:creationId xmlns:p14="http://schemas.microsoft.com/office/powerpoint/2010/main" val="246467390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r>
              <a:rPr lang="en-US" b="1" dirty="0"/>
              <a:t>Enable ADS</a:t>
            </a:r>
          </a:p>
        </p:txBody>
      </p:sp>
      <p:pic>
        <p:nvPicPr>
          <p:cNvPr id="3" name="Picture 2">
            <a:extLst>
              <a:ext uri="{FF2B5EF4-FFF2-40B4-BE49-F238E27FC236}">
                <a16:creationId xmlns:a16="http://schemas.microsoft.com/office/drawing/2014/main" id="{E4AFE8F3-36FC-49A6-8150-DCECB65F0C20}"/>
              </a:ext>
            </a:extLst>
          </p:cNvPr>
          <p:cNvPicPr>
            <a:picLocks noChangeAspect="1"/>
          </p:cNvPicPr>
          <p:nvPr/>
        </p:nvPicPr>
        <p:blipFill>
          <a:blip r:embed="rId2"/>
          <a:stretch>
            <a:fillRect/>
          </a:stretch>
        </p:blipFill>
        <p:spPr>
          <a:xfrm>
            <a:off x="1748950" y="1439862"/>
            <a:ext cx="8938573" cy="4469286"/>
          </a:xfrm>
          <a:prstGeom prst="rect">
            <a:avLst/>
          </a:prstGeom>
        </p:spPr>
      </p:pic>
    </p:spTree>
    <p:extLst>
      <p:ext uri="{BB962C8B-B14F-4D97-AF65-F5344CB8AC3E}">
        <p14:creationId xmlns:p14="http://schemas.microsoft.com/office/powerpoint/2010/main" val="220283151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1121728"/>
          </a:xfrm>
          <a:prstGeom prst="rect">
            <a:avLst/>
          </a:prstGeom>
        </p:spPr>
        <p:txBody>
          <a:bodyPr vert="horz" wrap="square" lIns="0" tIns="13600" rIns="0" bIns="0" rtlCol="0" anchor="t">
            <a:spAutoFit/>
          </a:bodyPr>
          <a:lstStyle/>
          <a:p>
            <a:r>
              <a:rPr lang="en-US" b="1" dirty="0"/>
              <a:t>Start classifying data, tracking vulnerabilities, and investigating threat alerts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03237" y="2278062"/>
            <a:ext cx="11239464" cy="1465016"/>
          </a:xfrm>
        </p:spPr>
        <p:txBody>
          <a:bodyPr/>
          <a:lstStyle/>
          <a:p>
            <a:r>
              <a:rPr lang="en-US" b="1" dirty="0"/>
              <a:t>Data Discovery &amp; Classification card</a:t>
            </a:r>
          </a:p>
          <a:p>
            <a:r>
              <a:rPr lang="en-US" b="1" dirty="0"/>
              <a:t>Vulnerability Assessment</a:t>
            </a:r>
            <a:r>
              <a:rPr lang="en-US" dirty="0"/>
              <a:t> card</a:t>
            </a:r>
          </a:p>
          <a:p>
            <a:r>
              <a:rPr lang="en-US" b="1" dirty="0"/>
              <a:t>Advanced Threat Protection</a:t>
            </a:r>
            <a:r>
              <a:rPr lang="en-US" dirty="0"/>
              <a:t> card</a:t>
            </a:r>
          </a:p>
        </p:txBody>
      </p:sp>
    </p:spTree>
    <p:extLst>
      <p:ext uri="{BB962C8B-B14F-4D97-AF65-F5344CB8AC3E}">
        <p14:creationId xmlns:p14="http://schemas.microsoft.com/office/powerpoint/2010/main" val="106562437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r>
              <a:rPr lang="en-US" b="1" dirty="0"/>
              <a:t>Manage ADS settings</a:t>
            </a:r>
          </a:p>
        </p:txBody>
      </p:sp>
      <p:pic>
        <p:nvPicPr>
          <p:cNvPr id="4" name="Picture 3">
            <a:extLst>
              <a:ext uri="{FF2B5EF4-FFF2-40B4-BE49-F238E27FC236}">
                <a16:creationId xmlns:a16="http://schemas.microsoft.com/office/drawing/2014/main" id="{0B2FB28F-6DA9-4E70-A29D-1B65B5A8458D}"/>
              </a:ext>
            </a:extLst>
          </p:cNvPr>
          <p:cNvPicPr>
            <a:picLocks noChangeAspect="1"/>
          </p:cNvPicPr>
          <p:nvPr/>
        </p:nvPicPr>
        <p:blipFill>
          <a:blip r:embed="rId2"/>
          <a:stretch>
            <a:fillRect/>
          </a:stretch>
        </p:blipFill>
        <p:spPr>
          <a:xfrm>
            <a:off x="5227637" y="466301"/>
            <a:ext cx="6454699" cy="6073666"/>
          </a:xfrm>
          <a:prstGeom prst="rect">
            <a:avLst/>
          </a:prstGeom>
        </p:spPr>
      </p:pic>
    </p:spTree>
    <p:extLst>
      <p:ext uri="{BB962C8B-B14F-4D97-AF65-F5344CB8AC3E}">
        <p14:creationId xmlns:p14="http://schemas.microsoft.com/office/powerpoint/2010/main" val="331906032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Auditing</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567731"/>
          </a:xfrm>
          <a:prstGeom prst="rect">
            <a:avLst/>
          </a:prstGeom>
        </p:spPr>
        <p:txBody>
          <a:bodyPr vert="horz" wrap="square" lIns="0" tIns="13600" rIns="0" bIns="0" rtlCol="0" anchor="t">
            <a:spAutoFit/>
          </a:bodyPr>
          <a:lstStyle/>
          <a:p>
            <a:r>
              <a:rPr lang="en-US" b="1" dirty="0"/>
              <a:t>Auditing in Azure Synapse Analytics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95915" y="1464074"/>
            <a:ext cx="11239464" cy="4473019"/>
          </a:xfrm>
        </p:spPr>
        <p:txBody>
          <a:bodyPr/>
          <a:lstStyle/>
          <a:p>
            <a:pPr marL="12305" indent="0">
              <a:spcBef>
                <a:spcPts val="790"/>
              </a:spcBef>
              <a:buNone/>
              <a:tabLst>
                <a:tab pos="246750" algn="l"/>
              </a:tabLst>
            </a:pPr>
            <a:r>
              <a:rPr lang="en-US" spc="-20" dirty="0">
                <a:latin typeface="Calibri"/>
                <a:cs typeface="Calibri"/>
              </a:rPr>
              <a:t>You can use SQL Database auditing to:</a:t>
            </a:r>
          </a:p>
          <a:p>
            <a:pPr marL="479251" lvl="1" indent="-233797">
              <a:spcBef>
                <a:spcPts val="790"/>
              </a:spcBef>
              <a:buFont typeface="Arial"/>
              <a:buChar char="•"/>
              <a:tabLst>
                <a:tab pos="246750" algn="l"/>
              </a:tabLst>
            </a:pPr>
            <a:r>
              <a:rPr lang="en-US" spc="-20" dirty="0">
                <a:latin typeface="Calibri"/>
                <a:cs typeface="Calibri"/>
              </a:rPr>
              <a:t>Retain an audit trail of selected events</a:t>
            </a:r>
          </a:p>
          <a:p>
            <a:pPr marL="479251" lvl="1" indent="-233797">
              <a:spcBef>
                <a:spcPts val="790"/>
              </a:spcBef>
              <a:buFont typeface="Arial"/>
              <a:buChar char="•"/>
              <a:tabLst>
                <a:tab pos="246750" algn="l"/>
              </a:tabLst>
            </a:pPr>
            <a:r>
              <a:rPr lang="en-US" spc="-20" dirty="0">
                <a:latin typeface="Calibri"/>
                <a:cs typeface="Calibri"/>
              </a:rPr>
              <a:t>Report on database activity</a:t>
            </a:r>
          </a:p>
          <a:p>
            <a:pPr marL="479251" lvl="1" indent="-233797">
              <a:spcBef>
                <a:spcPts val="790"/>
              </a:spcBef>
              <a:buFont typeface="Arial"/>
              <a:buChar char="•"/>
              <a:tabLst>
                <a:tab pos="246750" algn="l"/>
              </a:tabLst>
            </a:pPr>
            <a:r>
              <a:rPr lang="en-US" spc="-20" dirty="0">
                <a:latin typeface="Calibri"/>
                <a:cs typeface="Calibri"/>
              </a:rPr>
              <a:t>Analyze reports</a:t>
            </a:r>
            <a:br>
              <a:rPr lang="en-US" spc="-20" dirty="0">
                <a:latin typeface="Calibri"/>
                <a:cs typeface="Calibri"/>
              </a:rPr>
            </a:br>
            <a:endParaRPr lang="en-US" spc="-20" dirty="0">
              <a:latin typeface="Calibri"/>
              <a:cs typeface="Calibri"/>
            </a:endParaRPr>
          </a:p>
          <a:p>
            <a:pPr marL="12305" indent="0">
              <a:spcBef>
                <a:spcPts val="790"/>
              </a:spcBef>
              <a:buNone/>
              <a:tabLst>
                <a:tab pos="246750" algn="l"/>
              </a:tabLst>
            </a:pPr>
            <a:r>
              <a:rPr lang="en-US" sz="3600" spc="-20" dirty="0">
                <a:latin typeface="Calibri"/>
                <a:cs typeface="Calibri"/>
              </a:rPr>
              <a:t>Auditing limitations</a:t>
            </a:r>
          </a:p>
          <a:p>
            <a:pPr marL="479251" lvl="1" indent="-233797">
              <a:spcBef>
                <a:spcPts val="790"/>
              </a:spcBef>
              <a:buFont typeface="Arial"/>
              <a:buChar char="•"/>
              <a:tabLst>
                <a:tab pos="246750" algn="l"/>
              </a:tabLst>
            </a:pPr>
            <a:r>
              <a:rPr lang="en-US" dirty="0"/>
              <a:t>Premium storage is currently not supported.</a:t>
            </a:r>
          </a:p>
          <a:p>
            <a:pPr marL="479251" lvl="1" indent="-233797">
              <a:spcBef>
                <a:spcPts val="790"/>
              </a:spcBef>
              <a:buFont typeface="Arial"/>
              <a:buChar char="•"/>
              <a:tabLst>
                <a:tab pos="246750" algn="l"/>
              </a:tabLst>
            </a:pPr>
            <a:r>
              <a:rPr lang="en-US" dirty="0"/>
              <a:t>Hierarchical namespace for Azure Data Lake Storage Gen2 storage account is currently not supported.</a:t>
            </a:r>
          </a:p>
          <a:p>
            <a:pPr marL="479251" lvl="1" indent="-233797">
              <a:spcBef>
                <a:spcPts val="790"/>
              </a:spcBef>
              <a:buFont typeface="Arial"/>
              <a:buChar char="•"/>
              <a:tabLst>
                <a:tab pos="246750" algn="l"/>
              </a:tabLst>
            </a:pPr>
            <a:r>
              <a:rPr lang="en-US" dirty="0"/>
              <a:t>Enabling auditing on a paused Azure Synapse is not supported. To enable auditing, resume Azure Synapse.</a:t>
            </a:r>
          </a:p>
        </p:txBody>
      </p:sp>
    </p:spTree>
    <p:extLst>
      <p:ext uri="{BB962C8B-B14F-4D97-AF65-F5344CB8AC3E}">
        <p14:creationId xmlns:p14="http://schemas.microsoft.com/office/powerpoint/2010/main" val="222844981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567731"/>
          </a:xfrm>
          <a:prstGeom prst="rect">
            <a:avLst/>
          </a:prstGeom>
        </p:spPr>
        <p:txBody>
          <a:bodyPr vert="horz" wrap="square" lIns="0" tIns="13600" rIns="0" bIns="0" rtlCol="0" anchor="t">
            <a:spAutoFit/>
          </a:bodyPr>
          <a:lstStyle/>
          <a:p>
            <a:r>
              <a:rPr lang="en-US" b="1" dirty="0"/>
              <a:t>Set up auditing for your server</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95915" y="1464074"/>
            <a:ext cx="11239464" cy="3615349"/>
          </a:xfrm>
        </p:spPr>
        <p:txBody>
          <a:bodyPr/>
          <a:lstStyle/>
          <a:p>
            <a:pPr marL="12305" indent="0">
              <a:spcBef>
                <a:spcPts val="790"/>
              </a:spcBef>
              <a:buNone/>
              <a:tabLst>
                <a:tab pos="246750" algn="l"/>
              </a:tabLst>
            </a:pPr>
            <a:endParaRPr lang="en-US" dirty="0"/>
          </a:p>
          <a:p>
            <a:pPr marL="12305" indent="0">
              <a:spcBef>
                <a:spcPts val="790"/>
              </a:spcBef>
              <a:buNone/>
              <a:tabLst>
                <a:tab pos="246750" algn="l"/>
              </a:tabLst>
            </a:pPr>
            <a:r>
              <a:rPr lang="en-US" dirty="0"/>
              <a:t>Audit to storage destination</a:t>
            </a:r>
          </a:p>
          <a:p>
            <a:pPr marL="12305" indent="0">
              <a:spcBef>
                <a:spcPts val="790"/>
              </a:spcBef>
              <a:buNone/>
              <a:tabLst>
                <a:tab pos="246750" algn="l"/>
              </a:tabLst>
            </a:pPr>
            <a:endParaRPr lang="en-US" dirty="0"/>
          </a:p>
          <a:p>
            <a:pPr marL="12305" indent="0">
              <a:spcBef>
                <a:spcPts val="790"/>
              </a:spcBef>
              <a:buNone/>
              <a:tabLst>
                <a:tab pos="246750" algn="l"/>
              </a:tabLst>
            </a:pPr>
            <a:r>
              <a:rPr lang="en-US" dirty="0"/>
              <a:t>Audit to Log Analytics destination</a:t>
            </a:r>
          </a:p>
          <a:p>
            <a:pPr marL="12305" indent="0">
              <a:spcBef>
                <a:spcPts val="790"/>
              </a:spcBef>
              <a:buNone/>
              <a:tabLst>
                <a:tab pos="246750" algn="l"/>
              </a:tabLst>
            </a:pPr>
            <a:endParaRPr lang="en-US" dirty="0"/>
          </a:p>
          <a:p>
            <a:pPr marL="12305" indent="0">
              <a:spcBef>
                <a:spcPts val="790"/>
              </a:spcBef>
              <a:buNone/>
              <a:tabLst>
                <a:tab pos="246750" algn="l"/>
              </a:tabLst>
            </a:pPr>
            <a:r>
              <a:rPr lang="en-US" b="1" dirty="0"/>
              <a:t>Audit to Event Hub destination</a:t>
            </a:r>
          </a:p>
          <a:p>
            <a:pPr marL="12305" indent="0">
              <a:spcBef>
                <a:spcPts val="790"/>
              </a:spcBef>
              <a:buNone/>
              <a:tabLst>
                <a:tab pos="246750" algn="l"/>
              </a:tabLst>
            </a:pPr>
            <a:endParaRPr lang="en-US" dirty="0"/>
          </a:p>
        </p:txBody>
      </p:sp>
    </p:spTree>
    <p:extLst>
      <p:ext uri="{BB962C8B-B14F-4D97-AF65-F5344CB8AC3E}">
        <p14:creationId xmlns:p14="http://schemas.microsoft.com/office/powerpoint/2010/main" val="83927126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94D62-0932-4FAA-98CC-AD4DE5C3FC26}"/>
              </a:ext>
            </a:extLst>
          </p:cNvPr>
          <p:cNvSpPr>
            <a:spLocks noGrp="1"/>
          </p:cNvSpPr>
          <p:nvPr>
            <p:ph type="title"/>
          </p:nvPr>
        </p:nvSpPr>
        <p:spPr>
          <a:xfrm>
            <a:off x="600059" y="466301"/>
            <a:ext cx="11239464" cy="1107996"/>
          </a:xfrm>
        </p:spPr>
        <p:txBody>
          <a:bodyPr/>
          <a:lstStyle/>
          <a:p>
            <a:r>
              <a:rPr lang="en-US" b="1" dirty="0"/>
              <a:t>Analyze audit logs and reports</a:t>
            </a:r>
            <a:br>
              <a:rPr lang="en-US" b="1" dirty="0"/>
            </a:br>
            <a:endParaRPr lang="en-US" dirty="0"/>
          </a:p>
        </p:txBody>
      </p:sp>
      <p:pic>
        <p:nvPicPr>
          <p:cNvPr id="4" name="Picture 3">
            <a:extLst>
              <a:ext uri="{FF2B5EF4-FFF2-40B4-BE49-F238E27FC236}">
                <a16:creationId xmlns:a16="http://schemas.microsoft.com/office/drawing/2014/main" id="{8EF58036-9869-4165-BCA6-78329FED95BD}"/>
              </a:ext>
            </a:extLst>
          </p:cNvPr>
          <p:cNvPicPr>
            <a:picLocks noChangeAspect="1"/>
          </p:cNvPicPr>
          <p:nvPr/>
        </p:nvPicPr>
        <p:blipFill>
          <a:blip r:embed="rId2"/>
          <a:stretch>
            <a:fillRect/>
          </a:stretch>
        </p:blipFill>
        <p:spPr>
          <a:xfrm>
            <a:off x="731837" y="1287461"/>
            <a:ext cx="10668000" cy="5363275"/>
          </a:xfrm>
          <a:prstGeom prst="rect">
            <a:avLst/>
          </a:prstGeom>
        </p:spPr>
      </p:pic>
    </p:spTree>
    <p:extLst>
      <p:ext uri="{BB962C8B-B14F-4D97-AF65-F5344CB8AC3E}">
        <p14:creationId xmlns:p14="http://schemas.microsoft.com/office/powerpoint/2010/main" val="283985963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567731"/>
          </a:xfrm>
          <a:prstGeom prst="rect">
            <a:avLst/>
          </a:prstGeom>
        </p:spPr>
        <p:txBody>
          <a:bodyPr vert="horz" wrap="square" lIns="0" tIns="13600" rIns="0" bIns="0" rtlCol="0" anchor="t">
            <a:spAutoFit/>
          </a:bodyPr>
          <a:lstStyle/>
          <a:p>
            <a:r>
              <a:rPr lang="en-US" b="1" dirty="0"/>
              <a:t>Production practices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95915" y="1464074"/>
            <a:ext cx="11239464" cy="2531975"/>
          </a:xfrm>
        </p:spPr>
        <p:txBody>
          <a:bodyPr/>
          <a:lstStyle/>
          <a:p>
            <a:pPr marL="12305" indent="0">
              <a:spcBef>
                <a:spcPts val="790"/>
              </a:spcBef>
              <a:buNone/>
              <a:tabLst>
                <a:tab pos="246750" algn="l"/>
              </a:tabLst>
            </a:pPr>
            <a:endParaRPr lang="en-US" dirty="0"/>
          </a:p>
          <a:p>
            <a:r>
              <a:rPr lang="en-US" b="1" dirty="0"/>
              <a:t>Auditing geo-replicated databases</a:t>
            </a:r>
          </a:p>
          <a:p>
            <a:pPr marL="12305" indent="0">
              <a:spcBef>
                <a:spcPts val="790"/>
              </a:spcBef>
              <a:buNone/>
              <a:tabLst>
                <a:tab pos="246750" algn="l"/>
              </a:tabLst>
            </a:pPr>
            <a:endParaRPr lang="en-US" dirty="0"/>
          </a:p>
          <a:p>
            <a:r>
              <a:rPr lang="en-US" b="1" dirty="0"/>
              <a:t>Storage key regeneration</a:t>
            </a:r>
          </a:p>
          <a:p>
            <a:pPr marL="12305" indent="0">
              <a:spcBef>
                <a:spcPts val="790"/>
              </a:spcBef>
              <a:buNone/>
              <a:tabLst>
                <a:tab pos="246750" algn="l"/>
              </a:tabLst>
            </a:pPr>
            <a:endParaRPr lang="en-US" dirty="0"/>
          </a:p>
        </p:txBody>
      </p:sp>
    </p:spTree>
    <p:extLst>
      <p:ext uri="{BB962C8B-B14F-4D97-AF65-F5344CB8AC3E}">
        <p14:creationId xmlns:p14="http://schemas.microsoft.com/office/powerpoint/2010/main" val="273104200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Network Security</a:t>
            </a:r>
            <a:endParaRPr lang="en-US" dirty="0"/>
          </a:p>
        </p:txBody>
      </p:sp>
    </p:spTree>
    <p:extLst>
      <p:ext uri="{BB962C8B-B14F-4D97-AF65-F5344CB8AC3E}">
        <p14:creationId xmlns:p14="http://schemas.microsoft.com/office/powerpoint/2010/main" val="119296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567731"/>
          </a:xfrm>
          <a:prstGeom prst="rect">
            <a:avLst/>
          </a:prstGeom>
        </p:spPr>
        <p:txBody>
          <a:bodyPr vert="horz" wrap="square" lIns="0" tIns="13600" rIns="0" bIns="0" rtlCol="0" anchor="t">
            <a:spAutoFit/>
          </a:bodyPr>
          <a:lstStyle/>
          <a:p>
            <a:r>
              <a:rPr lang="en-US" b="1" dirty="0"/>
              <a:t>Azure Synapse IP firewall rules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03237" y="1592262"/>
            <a:ext cx="11239464" cy="4165243"/>
          </a:xfrm>
        </p:spPr>
        <p:txBody>
          <a:bodyPr/>
          <a:lstStyle/>
          <a:p>
            <a:pPr marL="12305" indent="0">
              <a:spcBef>
                <a:spcPts val="790"/>
              </a:spcBef>
              <a:buNone/>
              <a:tabLst>
                <a:tab pos="246750" algn="l"/>
              </a:tabLst>
            </a:pPr>
            <a:endParaRPr lang="en-US" dirty="0"/>
          </a:p>
          <a:p>
            <a:pPr marL="12305" indent="0">
              <a:spcBef>
                <a:spcPts val="790"/>
              </a:spcBef>
              <a:buNone/>
              <a:tabLst>
                <a:tab pos="246750" algn="l"/>
              </a:tabLst>
            </a:pPr>
            <a:r>
              <a:rPr lang="en-US" dirty="0"/>
              <a:t>How the firewall works</a:t>
            </a:r>
          </a:p>
          <a:p>
            <a:pPr marL="12305" indent="0">
              <a:spcBef>
                <a:spcPts val="790"/>
              </a:spcBef>
              <a:buNone/>
              <a:tabLst>
                <a:tab pos="246750" algn="l"/>
              </a:tabLst>
            </a:pPr>
            <a:endParaRPr lang="en-US" dirty="0"/>
          </a:p>
          <a:p>
            <a:pPr marL="12305" indent="0">
              <a:spcBef>
                <a:spcPts val="790"/>
              </a:spcBef>
              <a:buNone/>
              <a:tabLst>
                <a:tab pos="246750" algn="l"/>
              </a:tabLst>
            </a:pPr>
            <a:r>
              <a:rPr lang="en-US" dirty="0"/>
              <a:t>Server-level versus database level IP firewall rules</a:t>
            </a:r>
          </a:p>
          <a:p>
            <a:pPr marL="12305" indent="0">
              <a:spcBef>
                <a:spcPts val="790"/>
              </a:spcBef>
              <a:buNone/>
              <a:tabLst>
                <a:tab pos="246750" algn="l"/>
              </a:tabLst>
            </a:pPr>
            <a:endParaRPr lang="en-US" dirty="0"/>
          </a:p>
          <a:p>
            <a:pPr marL="12305" indent="0">
              <a:spcBef>
                <a:spcPts val="790"/>
              </a:spcBef>
              <a:buNone/>
              <a:tabLst>
                <a:tab pos="246750" algn="l"/>
              </a:tabLst>
            </a:pPr>
            <a:r>
              <a:rPr lang="en-US" dirty="0"/>
              <a:t>Permissions</a:t>
            </a:r>
          </a:p>
          <a:p>
            <a:pPr marL="12305" indent="0">
              <a:spcBef>
                <a:spcPts val="790"/>
              </a:spcBef>
              <a:buNone/>
              <a:tabLst>
                <a:tab pos="246750" algn="l"/>
              </a:tabLst>
            </a:pPr>
            <a:endParaRPr lang="en-US" dirty="0"/>
          </a:p>
          <a:p>
            <a:pPr marL="12305" indent="0">
              <a:spcBef>
                <a:spcPts val="790"/>
              </a:spcBef>
              <a:buNone/>
              <a:tabLst>
                <a:tab pos="246750" algn="l"/>
              </a:tabLst>
            </a:pPr>
            <a:r>
              <a:rPr lang="en-US" dirty="0"/>
              <a:t>Create and manage IP firewall rules</a:t>
            </a:r>
          </a:p>
        </p:txBody>
      </p:sp>
    </p:spTree>
    <p:extLst>
      <p:ext uri="{BB962C8B-B14F-4D97-AF65-F5344CB8AC3E}">
        <p14:creationId xmlns:p14="http://schemas.microsoft.com/office/powerpoint/2010/main" val="105772807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1436154641"/>
              </p:ext>
            </p:extLst>
          </p:nvPr>
        </p:nvGraphicFramePr>
        <p:xfrm>
          <a:off x="189739" y="1111634"/>
          <a:ext cx="12056996" cy="4312840"/>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7269591">
                  <a:extLst>
                    <a:ext uri="{9D8B030D-6E8A-4147-A177-3AD203B41FA5}">
                      <a16:colId xmlns:a16="http://schemas.microsoft.com/office/drawing/2014/main" val="154658674"/>
                    </a:ext>
                  </a:extLst>
                </a:gridCol>
                <a:gridCol w="1411999">
                  <a:extLst>
                    <a:ext uri="{9D8B030D-6E8A-4147-A177-3AD203B41FA5}">
                      <a16:colId xmlns:a16="http://schemas.microsoft.com/office/drawing/2014/main" val="2796222852"/>
                    </a:ext>
                  </a:extLst>
                </a:gridCol>
                <a:gridCol w="1237960">
                  <a:extLst>
                    <a:ext uri="{9D8B030D-6E8A-4147-A177-3AD203B41FA5}">
                      <a16:colId xmlns:a16="http://schemas.microsoft.com/office/drawing/2014/main" val="251005626"/>
                    </a:ext>
                  </a:extLst>
                </a:gridCol>
              </a:tblGrid>
              <a:tr h="291051">
                <a:tc gridSpan="2">
                  <a:txBody>
                    <a:bodyPr/>
                    <a:lstStyle/>
                    <a:p>
                      <a:pPr algn="ctr"/>
                      <a:r>
                        <a:rPr lang="en-US" sz="1100" b="1"/>
                        <a:t>Session Flow and Detailed Agenda</a:t>
                      </a:r>
                    </a:p>
                  </a:txBody>
                  <a:tcPr marL="93260" marR="93260" marT="46630" marB="46630" anchor="ctr">
                    <a:solidFill>
                      <a:schemeClr val="bg1">
                        <a:lumMod val="85000"/>
                      </a:schemeClr>
                    </a:solidFill>
                  </a:tcPr>
                </a:tc>
                <a:tc hMerge="1">
                  <a:txBody>
                    <a:bodyPr/>
                    <a:lstStyle/>
                    <a:p>
                      <a:endParaRPr lang="en-US"/>
                    </a:p>
                  </a:txBody>
                  <a:tcPr/>
                </a:tc>
                <a:tc>
                  <a:txBody>
                    <a:bodyPr/>
                    <a:lstStyle/>
                    <a:p>
                      <a:pPr algn="ctr"/>
                      <a:r>
                        <a:rPr lang="en-US" sz="1100" b="1"/>
                        <a:t>Presenter/SME:</a:t>
                      </a:r>
                    </a:p>
                  </a:txBody>
                  <a:tcPr marL="93260" marR="93260" marT="46630" marB="46630" anchor="ctr">
                    <a:solidFill>
                      <a:srgbClr val="D9D9D9"/>
                    </a:solidFill>
                  </a:tcPr>
                </a:tc>
                <a:tc>
                  <a:txBody>
                    <a:bodyPr/>
                    <a:lstStyle/>
                    <a:p>
                      <a:pPr algn="ctr"/>
                      <a:r>
                        <a:rPr lang="en-US" sz="1100" b="1"/>
                        <a:t>Time</a:t>
                      </a:r>
                    </a:p>
                  </a:txBody>
                  <a:tcPr marL="93260" marR="93260" marT="46630" marB="46630" anchor="ctr">
                    <a:solidFill>
                      <a:srgbClr val="D9D9D9"/>
                    </a:solidFill>
                  </a:tcPr>
                </a:tc>
                <a:extLst>
                  <a:ext uri="{0D108BD9-81ED-4DB2-BD59-A6C34878D82A}">
                    <a16:rowId xmlns:a16="http://schemas.microsoft.com/office/drawing/2014/main" val="340815129"/>
                  </a:ext>
                </a:extLst>
              </a:tr>
              <a:tr h="275542">
                <a:tc>
                  <a:txBody>
                    <a:bodyPr/>
                    <a:lstStyle/>
                    <a:p>
                      <a:pPr algn="ctr"/>
                      <a:r>
                        <a:rPr lang="en-US" sz="1100" b="1"/>
                        <a:t>Prework</a:t>
                      </a:r>
                    </a:p>
                  </a:txBody>
                  <a:tcPr marL="93260" marR="93260" marT="46630" marB="46630" anchor="ctr">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No attendee pre-work needed for this session</a:t>
                      </a:r>
                      <a:endParaRPr lang="en-US" sz="1100">
                        <a:latin typeface="Calibri" panose="020F0502020204030204" pitchFamily="34" charset="0"/>
                        <a:ea typeface="Calibri" panose="020F0502020204030204" pitchFamily="34" charset="0"/>
                      </a:endParaRPr>
                    </a:p>
                  </a:txBody>
                  <a:tcPr marL="93260" marR="93260" marT="46630" marB="46630"/>
                </a:tc>
                <a:tc>
                  <a:txBody>
                    <a:bodyPr/>
                    <a:lstStyle/>
                    <a:p>
                      <a:pPr lvl="0" algn="ctr">
                        <a:buNone/>
                      </a:pPr>
                      <a:r>
                        <a:rPr lang="en-US" sz="1100"/>
                        <a:t>N/A</a:t>
                      </a:r>
                    </a:p>
                  </a:txBody>
                  <a:tcPr marL="93260" marR="93260" marT="46630" marB="46630" anchor="ctr"/>
                </a:tc>
                <a:tc>
                  <a:txBody>
                    <a:bodyPr/>
                    <a:lstStyle/>
                    <a:p>
                      <a:pPr lvl="0" algn="ctr">
                        <a:buNone/>
                      </a:pPr>
                      <a:r>
                        <a:rPr lang="en-US" sz="1100"/>
                        <a:t>N/A</a:t>
                      </a:r>
                    </a:p>
                  </a:txBody>
                  <a:tcPr marL="93260" marR="93260" marT="46630" marB="46630" anchor="ctr"/>
                </a:tc>
                <a:extLst>
                  <a:ext uri="{0D108BD9-81ED-4DB2-BD59-A6C34878D82A}">
                    <a16:rowId xmlns:a16="http://schemas.microsoft.com/office/drawing/2014/main" val="2453045695"/>
                  </a:ext>
                </a:extLst>
              </a:tr>
              <a:tr h="264238">
                <a:tc>
                  <a:txBody>
                    <a:bodyPr/>
                    <a:lstStyle/>
                    <a:p>
                      <a:pPr algn="ctr"/>
                      <a:r>
                        <a:rPr lang="en-US" sz="1100" b="1"/>
                        <a:t>Session Introduction</a:t>
                      </a:r>
                    </a:p>
                  </a:txBody>
                  <a:tcPr marL="93260" marR="93260" marT="46630" marB="46630" anchor="ctr">
                    <a:solidFill>
                      <a:schemeClr val="bg1">
                        <a:lumMod val="85000"/>
                      </a:schemeClr>
                    </a:solidFill>
                  </a:tcPr>
                </a:tc>
                <a:tc>
                  <a:txBody>
                    <a:bodyPr/>
                    <a:lstStyle/>
                    <a:p>
                      <a:pPr marL="171450" indent="-171450">
                        <a:buFont typeface="Arial" panose="020B0604020202020204" pitchFamily="34" charset="0"/>
                        <a:buChar char="•"/>
                      </a:pPr>
                      <a:r>
                        <a:rPr lang="en-US" sz="1100" dirty="0"/>
                        <a:t>Set context for when this process takes place</a:t>
                      </a:r>
                    </a:p>
                  </a:txBody>
                  <a:tcPr marL="93260" marR="93260" marT="46630" marB="46630"/>
                </a:tc>
                <a:tc>
                  <a:txBody>
                    <a:bodyPr/>
                    <a:lstStyle/>
                    <a:p>
                      <a:pPr algn="ctr"/>
                      <a:r>
                        <a:rPr lang="en-US" sz="1100" dirty="0"/>
                        <a:t>&lt;presenter&gt;</a:t>
                      </a:r>
                    </a:p>
                  </a:txBody>
                  <a:tcPr marL="93260" marR="93260" marT="46630" marB="46630" anchor="ctr"/>
                </a:tc>
                <a:tc>
                  <a:txBody>
                    <a:bodyPr/>
                    <a:lstStyle/>
                    <a:p>
                      <a:pPr algn="ctr"/>
                      <a:r>
                        <a:rPr lang="en-US" sz="1100" dirty="0"/>
                        <a:t>3 mins</a:t>
                      </a:r>
                    </a:p>
                  </a:txBody>
                  <a:tcPr marL="93260" marR="93260" marT="46630" marB="46630" anchor="ctr"/>
                </a:tc>
                <a:extLst>
                  <a:ext uri="{0D108BD9-81ED-4DB2-BD59-A6C34878D82A}">
                    <a16:rowId xmlns:a16="http://schemas.microsoft.com/office/drawing/2014/main" val="607023216"/>
                  </a:ext>
                </a:extLst>
              </a:tr>
              <a:tr h="2321339">
                <a:tc>
                  <a:txBody>
                    <a:bodyPr/>
                    <a:lstStyle/>
                    <a:p>
                      <a:pPr lvl="0" algn="ctr">
                        <a:buNone/>
                      </a:pPr>
                      <a:r>
                        <a:rPr lang="en-US" sz="1100" b="1" kern="1200">
                          <a:solidFill>
                            <a:schemeClr val="tx1"/>
                          </a:solidFill>
                          <a:latin typeface="+mn-lt"/>
                          <a:ea typeface="+mn-ea"/>
                          <a:cs typeface="+mn-cs"/>
                        </a:rPr>
                        <a:t>Body of the session /</a:t>
                      </a:r>
                      <a:br>
                        <a:rPr lang="en-US" sz="1100" b="1" kern="1200">
                          <a:solidFill>
                            <a:srgbClr val="000000"/>
                          </a:solidFill>
                          <a:latin typeface="+mn-lt"/>
                          <a:ea typeface="+mn-ea"/>
                          <a:cs typeface="+mn-cs"/>
                        </a:rPr>
                      </a:br>
                      <a:r>
                        <a:rPr lang="en-US" sz="1100" b="1" i="1" kern="1200">
                          <a:solidFill>
                            <a:schemeClr val="tx1"/>
                          </a:solidFill>
                          <a:latin typeface="+mn-lt"/>
                          <a:ea typeface="+mn-ea"/>
                          <a:cs typeface="+mn-cs"/>
                        </a:rPr>
                        <a:t>discussion, activities, Q&amp;A...</a:t>
                      </a:r>
                      <a:endParaRPr lang="en-US" sz="1900"/>
                    </a:p>
                  </a:txBody>
                  <a:tcPr marL="93260" marR="93260" marT="46630" marB="46630" anchor="ctr">
                    <a:solidFill>
                      <a:schemeClr val="bg1">
                        <a:lumMod val="85000"/>
                      </a:schemeClr>
                    </a:solidFill>
                  </a:tcPr>
                </a:tc>
                <a:tc>
                  <a:txBody>
                    <a:bodyPr/>
                    <a:lstStyle/>
                    <a:p>
                      <a:pPr algn="l" fontAlgn="t"/>
                      <a:endParaRPr lang="en-US" sz="1100" b="0" i="0" u="none" strike="noStrike" dirty="0">
                        <a:solidFill>
                          <a:srgbClr val="000000"/>
                        </a:solidFill>
                        <a:effectLst/>
                        <a:latin typeface="Calibri" panose="020F0502020204030204" pitchFamily="34" charset="0"/>
                      </a:endParaRPr>
                    </a:p>
                  </a:txBody>
                  <a:tcPr marL="4858" marR="4858" marT="4858" marB="0"/>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25 mins</a:t>
                      </a:r>
                    </a:p>
                  </a:txBody>
                  <a:tcPr marL="93260" marR="93260" marT="46630" marB="46630" anchor="ctr"/>
                </a:tc>
                <a:extLst>
                  <a:ext uri="{0D108BD9-81ED-4DB2-BD59-A6C34878D82A}">
                    <a16:rowId xmlns:a16="http://schemas.microsoft.com/office/drawing/2014/main" val="856531107"/>
                  </a:ext>
                </a:extLst>
              </a:tr>
              <a:tr h="1160670">
                <a:tc>
                  <a:txBody>
                    <a:bodyPr/>
                    <a:lstStyle/>
                    <a:p>
                      <a:pPr marL="0" marR="0" lvl="0" indent="0" algn="ctr" rtl="0" eaLnBrk="1" fontAlgn="auto" latinLnBrk="0" hangingPunct="1">
                        <a:lnSpc>
                          <a:spcPct val="100000"/>
                        </a:lnSpc>
                        <a:spcBef>
                          <a:spcPts val="0"/>
                        </a:spcBef>
                        <a:spcAft>
                          <a:spcPts val="0"/>
                        </a:spcAft>
                        <a:buFontTx/>
                        <a:buNone/>
                      </a:pPr>
                      <a:r>
                        <a:rPr lang="en-US" sz="1100" b="1" kern="1200">
                          <a:solidFill>
                            <a:schemeClr val="tx1"/>
                          </a:solidFill>
                          <a:latin typeface="+mn-lt"/>
                          <a:ea typeface="+mn-ea"/>
                          <a:cs typeface="+mn-cs"/>
                        </a:rPr>
                        <a:t>Session Closing / Homework </a:t>
                      </a:r>
                    </a:p>
                  </a:txBody>
                  <a:tcPr marL="93260" marR="93260" marT="46630" marB="46630" anchor="ctr">
                    <a:solidFill>
                      <a:schemeClr val="bg1">
                        <a:lumMod val="85000"/>
                      </a:schemeClr>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txBody>
                  <a:tcPr marL="93260" marR="93260" marT="46630" marB="46630" anchor="ctr"/>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 mins</a:t>
                      </a:r>
                    </a:p>
                  </a:txBody>
                  <a:tcPr marL="93260" marR="93260" marT="46630" marB="46630" anchor="ctr"/>
                </a:tc>
                <a:extLst>
                  <a:ext uri="{0D108BD9-81ED-4DB2-BD59-A6C34878D82A}">
                    <a16:rowId xmlns:a16="http://schemas.microsoft.com/office/drawing/2014/main" val="871732860"/>
                  </a:ext>
                </a:extLst>
              </a:tr>
            </a:tbl>
          </a:graphicData>
        </a:graphic>
      </p:graphicFrame>
      <p:sp>
        <p:nvSpPr>
          <p:cNvPr id="8" name="Rectangle 7">
            <a:extLst>
              <a:ext uri="{FF2B5EF4-FFF2-40B4-BE49-F238E27FC236}">
                <a16:creationId xmlns:a16="http://schemas.microsoft.com/office/drawing/2014/main" id="{1F7397A4-243E-4A23-ABCC-E749098B5614}"/>
              </a:ext>
            </a:extLst>
          </p:cNvPr>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1" name="Table 7">
            <a:extLst>
              <a:ext uri="{FF2B5EF4-FFF2-40B4-BE49-F238E27FC236}">
                <a16:creationId xmlns:a16="http://schemas.microsoft.com/office/drawing/2014/main" id="{F096DCE0-DDBF-471C-B745-45AD6FFA7853}"/>
              </a:ext>
            </a:extLst>
          </p:cNvPr>
          <p:cNvGraphicFramePr>
            <a:graphicFrameLocks noGrp="1"/>
          </p:cNvGraphicFramePr>
          <p:nvPr/>
        </p:nvGraphicFramePr>
        <p:xfrm>
          <a:off x="9739408" y="701003"/>
          <a:ext cx="2507327" cy="279781"/>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79781">
                <a:tc>
                  <a:txBody>
                    <a:bodyPr/>
                    <a:lstStyle/>
                    <a:p>
                      <a:pPr algn="ctr"/>
                      <a:r>
                        <a:rPr lang="en-US" sz="1200" dirty="0"/>
                        <a:t>CSA07P</a:t>
                      </a:r>
                    </a:p>
                  </a:txBody>
                  <a:tcPr marL="93260" marR="93260" marT="46630" marB="46630"/>
                </a:tc>
                <a:tc>
                  <a:txBody>
                    <a:bodyPr/>
                    <a:lstStyle/>
                    <a:p>
                      <a:pPr algn="ctr"/>
                      <a:r>
                        <a:rPr lang="en-US" sz="1200" dirty="0"/>
                        <a:t>2 of 2</a:t>
                      </a:r>
                    </a:p>
                  </a:txBody>
                  <a:tcPr marL="93260" marR="93260" marT="46630" marB="46630"/>
                </a:tc>
                <a:extLst>
                  <a:ext uri="{0D108BD9-81ED-4DB2-BD59-A6C34878D82A}">
                    <a16:rowId xmlns:a16="http://schemas.microsoft.com/office/drawing/2014/main" val="2418447303"/>
                  </a:ext>
                </a:extLst>
              </a:tr>
            </a:tbl>
          </a:graphicData>
        </a:graphic>
      </p:graphicFrame>
      <p:sp>
        <p:nvSpPr>
          <p:cNvPr id="9" name="Rectangle 8">
            <a:extLst>
              <a:ext uri="{FF2B5EF4-FFF2-40B4-BE49-F238E27FC236}">
                <a16:creationId xmlns:a16="http://schemas.microsoft.com/office/drawing/2014/main" id="{01DC40C2-19BB-43D5-A42B-4827517FBA31}"/>
              </a:ext>
            </a:extLst>
          </p:cNvPr>
          <p:cNvSpPr/>
          <p:nvPr/>
        </p:nvSpPr>
        <p:spPr>
          <a:xfrm>
            <a:off x="189738" y="154656"/>
            <a:ext cx="12031155" cy="542399"/>
          </a:xfrm>
          <a:prstGeom prst="rect">
            <a:avLst/>
          </a:prstGeom>
        </p:spPr>
        <p:txBody>
          <a:bodyPr wrap="square">
            <a:spAutoFit/>
          </a:bodyPr>
          <a:lstStyle/>
          <a:p>
            <a:pPr defTabSz="932597"/>
            <a:r>
              <a:rPr lang="en-US" sz="2856" spc="-51" dirty="0">
                <a:ln w="3175">
                  <a:noFill/>
                </a:ln>
                <a:solidFill>
                  <a:srgbClr val="000000"/>
                </a:solidFill>
                <a:latin typeface="Segoe UI Semibold"/>
                <a:cs typeface="Segoe UI"/>
              </a:rPr>
              <a:t>Design Presentation: Security</a:t>
            </a:r>
            <a:endParaRPr lang="en-US" sz="1836" dirty="0">
              <a:solidFill>
                <a:srgbClr val="000000"/>
              </a:solidFill>
              <a:latin typeface="Segoe UI"/>
            </a:endParaRPr>
          </a:p>
        </p:txBody>
      </p:sp>
    </p:spTree>
    <p:extLst>
      <p:ext uri="{BB962C8B-B14F-4D97-AF65-F5344CB8AC3E}">
        <p14:creationId xmlns:p14="http://schemas.microsoft.com/office/powerpoint/2010/main" val="14719782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567731"/>
          </a:xfrm>
          <a:prstGeom prst="rect">
            <a:avLst/>
          </a:prstGeom>
        </p:spPr>
        <p:txBody>
          <a:bodyPr vert="horz" wrap="square" lIns="0" tIns="13600" rIns="0" bIns="0" rtlCol="0" anchor="t">
            <a:spAutoFit/>
          </a:bodyPr>
          <a:lstStyle/>
          <a:p>
            <a:r>
              <a:rPr lang="en-US" b="1" dirty="0"/>
              <a:t>Private Link</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03237" y="1592262"/>
            <a:ext cx="11239464" cy="3996992"/>
          </a:xfrm>
        </p:spPr>
        <p:txBody>
          <a:bodyPr/>
          <a:lstStyle/>
          <a:p>
            <a:pPr marL="12305" indent="0">
              <a:spcBef>
                <a:spcPts val="790"/>
              </a:spcBef>
              <a:buNone/>
              <a:tabLst>
                <a:tab pos="246750" algn="l"/>
              </a:tabLst>
            </a:pPr>
            <a:endParaRPr lang="en-US" dirty="0"/>
          </a:p>
          <a:p>
            <a:r>
              <a:rPr lang="en-US" b="1" dirty="0"/>
              <a:t>Data exfiltration prevention</a:t>
            </a:r>
          </a:p>
          <a:p>
            <a:pPr marL="12305" indent="0">
              <a:spcBef>
                <a:spcPts val="790"/>
              </a:spcBef>
              <a:buNone/>
              <a:tabLst>
                <a:tab pos="246750" algn="l"/>
              </a:tabLst>
            </a:pPr>
            <a:endParaRPr lang="en-US" dirty="0"/>
          </a:p>
          <a:p>
            <a:r>
              <a:rPr lang="en-US" b="1" dirty="0"/>
              <a:t>On-premises connectivity over private peering</a:t>
            </a:r>
          </a:p>
          <a:p>
            <a:endParaRPr lang="en-US" b="1" dirty="0"/>
          </a:p>
          <a:p>
            <a:r>
              <a:rPr lang="en-US" b="1" dirty="0"/>
              <a:t>Connecting from Azure Synapse Analytics to Azure Storage using </a:t>
            </a:r>
            <a:r>
              <a:rPr lang="en-US" b="1" dirty="0" err="1"/>
              <a:t>Polybase</a:t>
            </a:r>
            <a:endParaRPr lang="en-US" b="1" dirty="0"/>
          </a:p>
          <a:p>
            <a:pPr marL="12305" indent="0">
              <a:spcBef>
                <a:spcPts val="790"/>
              </a:spcBef>
              <a:buNone/>
              <a:tabLst>
                <a:tab pos="246750" algn="l"/>
              </a:tabLst>
            </a:pPr>
            <a:endParaRPr lang="en-US" dirty="0"/>
          </a:p>
        </p:txBody>
      </p:sp>
    </p:spTree>
    <p:extLst>
      <p:ext uri="{BB962C8B-B14F-4D97-AF65-F5344CB8AC3E}">
        <p14:creationId xmlns:p14="http://schemas.microsoft.com/office/powerpoint/2010/main" val="9790787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1D8B5-1A54-456E-AD15-367674E499D8}"/>
              </a:ext>
            </a:extLst>
          </p:cNvPr>
          <p:cNvSpPr>
            <a:spLocks noGrp="1"/>
          </p:cNvSpPr>
          <p:nvPr>
            <p:ph type="title"/>
          </p:nvPr>
        </p:nvSpPr>
        <p:spPr/>
        <p:txBody>
          <a:bodyPr/>
          <a:lstStyle/>
          <a:p>
            <a:r>
              <a:rPr lang="en-US" dirty="0"/>
              <a:t>Virtual network service endpoints</a:t>
            </a:r>
          </a:p>
        </p:txBody>
      </p:sp>
      <p:sp>
        <p:nvSpPr>
          <p:cNvPr id="3" name="Text Placeholder 2">
            <a:extLst>
              <a:ext uri="{FF2B5EF4-FFF2-40B4-BE49-F238E27FC236}">
                <a16:creationId xmlns:a16="http://schemas.microsoft.com/office/drawing/2014/main" id="{D533DE8E-2802-42B9-B0E2-2580238C2E5E}"/>
              </a:ext>
            </a:extLst>
          </p:cNvPr>
          <p:cNvSpPr>
            <a:spLocks noGrp="1"/>
          </p:cNvSpPr>
          <p:nvPr>
            <p:ph type="body" sz="quarter" idx="10"/>
          </p:nvPr>
        </p:nvSpPr>
        <p:spPr>
          <a:xfrm>
            <a:off x="595915" y="1464074"/>
            <a:ext cx="11239464" cy="3016210"/>
          </a:xfrm>
        </p:spPr>
        <p:txBody>
          <a:bodyPr/>
          <a:lstStyle/>
          <a:p>
            <a:r>
              <a:rPr lang="en-US" dirty="0"/>
              <a:t>Virtual network rules are one firewall security feature that controls whether the server for your databases and elastic pools in Azure SQL Database or for your databases in Azure Synapse accepts communications that are sent from particular subnets in virtual networks. This article explains why the virtual network rule feature is sometimes your best option for securely allowing communication to your database in Azure SQL Database and SQL Data Warehouse.</a:t>
            </a:r>
          </a:p>
        </p:txBody>
      </p:sp>
    </p:spTree>
    <p:extLst>
      <p:ext uri="{BB962C8B-B14F-4D97-AF65-F5344CB8AC3E}">
        <p14:creationId xmlns:p14="http://schemas.microsoft.com/office/powerpoint/2010/main" val="163755621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Access control</a:t>
            </a:r>
          </a:p>
        </p:txBody>
      </p:sp>
    </p:spTree>
    <p:extLst>
      <p:ext uri="{BB962C8B-B14F-4D97-AF65-F5344CB8AC3E}">
        <p14:creationId xmlns:p14="http://schemas.microsoft.com/office/powerpoint/2010/main" val="4212044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2247-BEBD-4995-8073-EEFE084CEEAE}"/>
              </a:ext>
            </a:extLst>
          </p:cNvPr>
          <p:cNvSpPr>
            <a:spLocks noGrp="1"/>
          </p:cNvSpPr>
          <p:nvPr>
            <p:ph type="title"/>
          </p:nvPr>
        </p:nvSpPr>
        <p:spPr>
          <a:xfrm>
            <a:off x="283865" y="290329"/>
            <a:ext cx="11926507" cy="820998"/>
          </a:xfrm>
        </p:spPr>
        <p:txBody>
          <a:bodyPr>
            <a:noAutofit/>
          </a:bodyPr>
          <a:lstStyle/>
          <a:p>
            <a:r>
              <a:rPr lang="en-US" b="1" dirty="0"/>
              <a:t>Authorize database access to SQL Database, SQL Managed Instance, and Azure Synapse Analytics</a:t>
            </a:r>
          </a:p>
        </p:txBody>
      </p:sp>
    </p:spTree>
    <p:extLst>
      <p:ext uri="{BB962C8B-B14F-4D97-AF65-F5344CB8AC3E}">
        <p14:creationId xmlns:p14="http://schemas.microsoft.com/office/powerpoint/2010/main" val="275357695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2247-BEBD-4995-8073-EEFE084CEEAE}"/>
              </a:ext>
            </a:extLst>
          </p:cNvPr>
          <p:cNvSpPr>
            <a:spLocks noGrp="1"/>
          </p:cNvSpPr>
          <p:nvPr>
            <p:ph type="title"/>
          </p:nvPr>
        </p:nvSpPr>
        <p:spPr>
          <a:xfrm>
            <a:off x="283865" y="290329"/>
            <a:ext cx="11926507" cy="820998"/>
          </a:xfrm>
        </p:spPr>
        <p:txBody>
          <a:bodyPr>
            <a:noAutofit/>
          </a:bodyPr>
          <a:lstStyle/>
          <a:p>
            <a:r>
              <a:rPr lang="en-US" b="1"/>
              <a:t>Column-level </a:t>
            </a:r>
            <a:r>
              <a:rPr lang="en-US" b="1" dirty="0"/>
              <a:t>security</a:t>
            </a:r>
          </a:p>
        </p:txBody>
      </p:sp>
    </p:spTree>
    <p:extLst>
      <p:ext uri="{BB962C8B-B14F-4D97-AF65-F5344CB8AC3E}">
        <p14:creationId xmlns:p14="http://schemas.microsoft.com/office/powerpoint/2010/main" val="38304155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2247-BEBD-4995-8073-EEFE084CEEAE}"/>
              </a:ext>
            </a:extLst>
          </p:cNvPr>
          <p:cNvSpPr>
            <a:spLocks noGrp="1"/>
          </p:cNvSpPr>
          <p:nvPr>
            <p:ph type="title"/>
          </p:nvPr>
        </p:nvSpPr>
        <p:spPr>
          <a:xfrm>
            <a:off x="283865" y="290329"/>
            <a:ext cx="11926507" cy="820998"/>
          </a:xfrm>
        </p:spPr>
        <p:txBody>
          <a:bodyPr>
            <a:noAutofit/>
          </a:bodyPr>
          <a:lstStyle/>
          <a:p>
            <a:r>
              <a:rPr lang="en-US" b="1" dirty="0"/>
              <a:t>Row-level security</a:t>
            </a:r>
          </a:p>
        </p:txBody>
      </p:sp>
    </p:spTree>
    <p:extLst>
      <p:ext uri="{BB962C8B-B14F-4D97-AF65-F5344CB8AC3E}">
        <p14:creationId xmlns:p14="http://schemas.microsoft.com/office/powerpoint/2010/main" val="207245989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Data protection</a:t>
            </a:r>
          </a:p>
        </p:txBody>
      </p:sp>
    </p:spTree>
    <p:extLst>
      <p:ext uri="{BB962C8B-B14F-4D97-AF65-F5344CB8AC3E}">
        <p14:creationId xmlns:p14="http://schemas.microsoft.com/office/powerpoint/2010/main" val="210162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r>
              <a:rPr lang="en-US" b="1" dirty="0"/>
              <a:t>Dynamic data masking</a:t>
            </a:r>
          </a:p>
        </p:txBody>
      </p:sp>
      <p:sp>
        <p:nvSpPr>
          <p:cNvPr id="4" name="Text Placeholder 3">
            <a:extLst>
              <a:ext uri="{FF2B5EF4-FFF2-40B4-BE49-F238E27FC236}">
                <a16:creationId xmlns:a16="http://schemas.microsoft.com/office/drawing/2014/main" id="{7A1B8E62-8009-4A9A-AC68-5EB67FE6B6D0}"/>
              </a:ext>
            </a:extLst>
          </p:cNvPr>
          <p:cNvSpPr>
            <a:spLocks noGrp="1"/>
          </p:cNvSpPr>
          <p:nvPr>
            <p:ph type="body" sz="quarter" idx="10"/>
          </p:nvPr>
        </p:nvSpPr>
        <p:spPr>
          <a:xfrm>
            <a:off x="595915" y="1464074"/>
            <a:ext cx="11239464" cy="3473259"/>
          </a:xfrm>
        </p:spPr>
        <p:txBody>
          <a:bodyPr/>
          <a:lstStyle/>
          <a:p>
            <a:pPr marL="246102" marR="5181" indent="-233797">
              <a:lnSpc>
                <a:spcPct val="90000"/>
              </a:lnSpc>
              <a:spcBef>
                <a:spcPts val="439"/>
              </a:spcBef>
              <a:buFont typeface="Arial"/>
              <a:buChar char="•"/>
              <a:tabLst>
                <a:tab pos="246750" algn="l"/>
              </a:tabLst>
            </a:pPr>
            <a:r>
              <a:rPr lang="en-US" spc="-31" dirty="0">
                <a:latin typeface="Calibri"/>
                <a:cs typeface="Calibri"/>
              </a:rPr>
              <a:t>Dynamic data masking limits sensitive data exposure by masking it to non-privileged users.</a:t>
            </a:r>
          </a:p>
          <a:p>
            <a:pPr marL="246102" marR="5181" indent="-233797">
              <a:lnSpc>
                <a:spcPct val="90000"/>
              </a:lnSpc>
              <a:spcBef>
                <a:spcPts val="439"/>
              </a:spcBef>
              <a:buFont typeface="Arial"/>
              <a:buChar char="•"/>
              <a:tabLst>
                <a:tab pos="246750" algn="l"/>
              </a:tabLst>
            </a:pPr>
            <a:endParaRPr lang="en-US" spc="-31" dirty="0">
              <a:latin typeface="Calibri"/>
              <a:cs typeface="Calibri"/>
            </a:endParaRPr>
          </a:p>
          <a:p>
            <a:pPr marL="246102" marR="5181" indent="-233797">
              <a:lnSpc>
                <a:spcPct val="90000"/>
              </a:lnSpc>
              <a:spcBef>
                <a:spcPts val="439"/>
              </a:spcBef>
              <a:buFont typeface="Arial"/>
              <a:buChar char="•"/>
              <a:tabLst>
                <a:tab pos="246750" algn="l"/>
              </a:tabLst>
            </a:pPr>
            <a:r>
              <a:rPr lang="en-US" spc="-31" dirty="0">
                <a:latin typeface="Calibri"/>
                <a:cs typeface="Calibri"/>
              </a:rPr>
              <a:t> Can be configured by the Azure SQL Database admin, server admin, or SQL Security Manager roles</a:t>
            </a:r>
          </a:p>
          <a:p>
            <a:r>
              <a:rPr lang="en-US" spc="-31" dirty="0">
                <a:latin typeface="Calibri"/>
                <a:cs typeface="Calibri"/>
              </a:rPr>
              <a:t>Dynamic data masking policy: SQL users excluded from masking, Masking rules, Masking functions</a:t>
            </a:r>
            <a:endParaRPr lang="en-US" sz="4000" dirty="0">
              <a:latin typeface="Calibri"/>
              <a:cs typeface="Calibri"/>
            </a:endParaRPr>
          </a:p>
          <a:p>
            <a:pPr marL="246102" marR="1019380" indent="-233797">
              <a:lnSpc>
                <a:spcPts val="3090"/>
              </a:lnSpc>
              <a:buFont typeface="Arial"/>
              <a:buChar char="•"/>
              <a:tabLst>
                <a:tab pos="246750" algn="l"/>
              </a:tabLst>
            </a:pPr>
            <a:r>
              <a:rPr lang="en-US" spc="-5" dirty="0">
                <a:latin typeface="Calibri"/>
                <a:cs typeface="Calibri"/>
              </a:rPr>
              <a:t>Recommended fields to mask (check them in the DDM blade)</a:t>
            </a:r>
            <a:endParaRPr lang="en-US" dirty="0"/>
          </a:p>
        </p:txBody>
      </p:sp>
    </p:spTree>
    <p:extLst>
      <p:ext uri="{BB962C8B-B14F-4D97-AF65-F5344CB8AC3E}">
        <p14:creationId xmlns:p14="http://schemas.microsoft.com/office/powerpoint/2010/main" val="11334974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1121728"/>
          </a:xfrm>
          <a:prstGeom prst="rect">
            <a:avLst/>
          </a:prstGeom>
        </p:spPr>
        <p:txBody>
          <a:bodyPr vert="horz" wrap="square" lIns="0" tIns="13600" rIns="0" bIns="0" rtlCol="0" anchor="t">
            <a:spAutoFit/>
          </a:bodyPr>
          <a:lstStyle/>
          <a:p>
            <a:r>
              <a:rPr lang="en-US" b="1" dirty="0"/>
              <a:t>Set up dynamic data masking for your database using PowerShell cmdlets</a:t>
            </a:r>
          </a:p>
        </p:txBody>
      </p:sp>
      <p:sp>
        <p:nvSpPr>
          <p:cNvPr id="4" name="Text Placeholder 3">
            <a:extLst>
              <a:ext uri="{FF2B5EF4-FFF2-40B4-BE49-F238E27FC236}">
                <a16:creationId xmlns:a16="http://schemas.microsoft.com/office/drawing/2014/main" id="{7A1B8E62-8009-4A9A-AC68-5EB67FE6B6D0}"/>
              </a:ext>
            </a:extLst>
          </p:cNvPr>
          <p:cNvSpPr>
            <a:spLocks noGrp="1"/>
          </p:cNvSpPr>
          <p:nvPr>
            <p:ph type="body" sz="quarter" idx="10"/>
          </p:nvPr>
        </p:nvSpPr>
        <p:spPr>
          <a:xfrm>
            <a:off x="634373" y="2201862"/>
            <a:ext cx="11239464" cy="4003147"/>
          </a:xfrm>
        </p:spPr>
        <p:txBody>
          <a:bodyPr/>
          <a:lstStyle/>
          <a:p>
            <a:pPr marL="246102" marR="5181" indent="-233797">
              <a:lnSpc>
                <a:spcPct val="90000"/>
              </a:lnSpc>
              <a:spcBef>
                <a:spcPts val="439"/>
              </a:spcBef>
              <a:buFont typeface="Arial"/>
              <a:buChar char="•"/>
              <a:tabLst>
                <a:tab pos="246750" algn="l"/>
              </a:tabLst>
            </a:pPr>
            <a:r>
              <a:rPr lang="en-US" spc="-31" dirty="0">
                <a:latin typeface="Calibri"/>
                <a:cs typeface="Calibri"/>
              </a:rPr>
              <a:t>Data masking policies</a:t>
            </a:r>
          </a:p>
          <a:p>
            <a:pPr marL="12305" marR="5181" indent="0">
              <a:lnSpc>
                <a:spcPct val="90000"/>
              </a:lnSpc>
              <a:spcBef>
                <a:spcPts val="439"/>
              </a:spcBef>
              <a:buNone/>
              <a:tabLst>
                <a:tab pos="246750" algn="l"/>
              </a:tabLst>
            </a:pPr>
            <a:endParaRPr lang="en-US" spc="-31" dirty="0">
              <a:latin typeface="Calibri"/>
              <a:cs typeface="Calibri"/>
            </a:endParaRPr>
          </a:p>
          <a:p>
            <a:pPr marL="479251" marR="5181" lvl="1" indent="-233797">
              <a:lnSpc>
                <a:spcPct val="90000"/>
              </a:lnSpc>
              <a:spcBef>
                <a:spcPts val="439"/>
              </a:spcBef>
              <a:buFont typeface="Arial"/>
              <a:buChar char="•"/>
              <a:tabLst>
                <a:tab pos="246750" algn="l"/>
              </a:tabLst>
            </a:pPr>
            <a:r>
              <a:rPr lang="en-US" spc="-31" dirty="0">
                <a:latin typeface="Calibri"/>
                <a:cs typeface="Calibri"/>
              </a:rPr>
              <a:t>Get-</a:t>
            </a:r>
            <a:r>
              <a:rPr lang="en-US" spc="-31" dirty="0" err="1">
                <a:latin typeface="Calibri"/>
                <a:cs typeface="Calibri"/>
              </a:rPr>
              <a:t>AzSqlDatabaseDataMaskingPolicy</a:t>
            </a:r>
            <a:endParaRPr lang="en-US" spc="-31" dirty="0">
              <a:latin typeface="Calibri"/>
              <a:cs typeface="Calibri"/>
            </a:endParaRPr>
          </a:p>
          <a:p>
            <a:pPr marL="479251" marR="5181" lvl="1" indent="-233797">
              <a:lnSpc>
                <a:spcPct val="90000"/>
              </a:lnSpc>
              <a:spcBef>
                <a:spcPts val="439"/>
              </a:spcBef>
              <a:buFont typeface="Arial"/>
              <a:buChar char="•"/>
              <a:tabLst>
                <a:tab pos="246750" algn="l"/>
              </a:tabLst>
            </a:pPr>
            <a:r>
              <a:rPr lang="en-US" spc="-31" dirty="0">
                <a:latin typeface="Calibri"/>
                <a:cs typeface="Calibri"/>
              </a:rPr>
              <a:t>Set-</a:t>
            </a:r>
            <a:r>
              <a:rPr lang="en-US" spc="-31" dirty="0" err="1">
                <a:latin typeface="Calibri"/>
                <a:cs typeface="Calibri"/>
              </a:rPr>
              <a:t>AzSqlDatabaseDataMaskingPolicy</a:t>
            </a:r>
            <a:endParaRPr lang="en-US" spc="-31" dirty="0">
              <a:latin typeface="Calibri"/>
              <a:cs typeface="Calibri"/>
            </a:endParaRPr>
          </a:p>
          <a:p>
            <a:pPr marL="245454" marR="5181" lvl="1" indent="0">
              <a:lnSpc>
                <a:spcPct val="90000"/>
              </a:lnSpc>
              <a:spcBef>
                <a:spcPts val="439"/>
              </a:spcBef>
              <a:buNone/>
              <a:tabLst>
                <a:tab pos="246750" algn="l"/>
              </a:tabLst>
            </a:pPr>
            <a:endParaRPr lang="en-US" spc="-31" dirty="0">
              <a:latin typeface="Calibri"/>
              <a:cs typeface="Calibri"/>
            </a:endParaRPr>
          </a:p>
          <a:p>
            <a:pPr marL="246102" marR="5181" indent="-233797">
              <a:lnSpc>
                <a:spcPct val="90000"/>
              </a:lnSpc>
              <a:spcBef>
                <a:spcPts val="439"/>
              </a:spcBef>
              <a:buFont typeface="Arial"/>
              <a:buChar char="•"/>
              <a:tabLst>
                <a:tab pos="246750" algn="l"/>
              </a:tabLst>
            </a:pPr>
            <a:r>
              <a:rPr lang="en-US" spc="-31" dirty="0">
                <a:latin typeface="Calibri"/>
                <a:cs typeface="Calibri"/>
              </a:rPr>
              <a:t>Data masking rules</a:t>
            </a:r>
          </a:p>
          <a:p>
            <a:pPr marL="12305" marR="5181" indent="0">
              <a:lnSpc>
                <a:spcPct val="90000"/>
              </a:lnSpc>
              <a:spcBef>
                <a:spcPts val="439"/>
              </a:spcBef>
              <a:buNone/>
              <a:tabLst>
                <a:tab pos="246750" algn="l"/>
              </a:tabLst>
            </a:pPr>
            <a:endParaRPr lang="en-US" spc="-31" dirty="0">
              <a:latin typeface="Calibri"/>
              <a:cs typeface="Calibri"/>
            </a:endParaRPr>
          </a:p>
          <a:p>
            <a:pPr marL="479251" marR="5181" lvl="1" indent="-233797">
              <a:lnSpc>
                <a:spcPct val="90000"/>
              </a:lnSpc>
              <a:spcBef>
                <a:spcPts val="439"/>
              </a:spcBef>
              <a:buFont typeface="Arial"/>
              <a:buChar char="•"/>
              <a:tabLst>
                <a:tab pos="246750" algn="l"/>
              </a:tabLst>
            </a:pPr>
            <a:r>
              <a:rPr lang="en-US" spc="-31" dirty="0">
                <a:latin typeface="Calibri"/>
                <a:cs typeface="Calibri"/>
              </a:rPr>
              <a:t>Get-</a:t>
            </a:r>
            <a:r>
              <a:rPr lang="en-US" spc="-31" dirty="0" err="1">
                <a:latin typeface="Calibri"/>
                <a:cs typeface="Calibri"/>
              </a:rPr>
              <a:t>AzSqlDatabaseDataMaskingRule</a:t>
            </a:r>
            <a:endParaRPr lang="en-US" spc="-31" dirty="0">
              <a:latin typeface="Calibri"/>
              <a:cs typeface="Calibri"/>
            </a:endParaRPr>
          </a:p>
          <a:p>
            <a:pPr marL="479251" marR="5181" lvl="1" indent="-233797">
              <a:lnSpc>
                <a:spcPct val="90000"/>
              </a:lnSpc>
              <a:spcBef>
                <a:spcPts val="439"/>
              </a:spcBef>
              <a:buFont typeface="Arial"/>
              <a:buChar char="•"/>
              <a:tabLst>
                <a:tab pos="246750" algn="l"/>
              </a:tabLst>
            </a:pPr>
            <a:r>
              <a:rPr lang="en-US" spc="-31" dirty="0">
                <a:latin typeface="Calibri"/>
                <a:cs typeface="Calibri"/>
              </a:rPr>
              <a:t>New-</a:t>
            </a:r>
            <a:r>
              <a:rPr lang="en-US" spc="-31" dirty="0" err="1">
                <a:latin typeface="Calibri"/>
                <a:cs typeface="Calibri"/>
              </a:rPr>
              <a:t>AzSqlDatabaseDataMaskingRule</a:t>
            </a:r>
            <a:endParaRPr lang="en-US" spc="-31" dirty="0">
              <a:latin typeface="Calibri"/>
              <a:cs typeface="Calibri"/>
            </a:endParaRPr>
          </a:p>
          <a:p>
            <a:pPr marL="479251" marR="5181" lvl="1" indent="-233797">
              <a:lnSpc>
                <a:spcPct val="90000"/>
              </a:lnSpc>
              <a:spcBef>
                <a:spcPts val="439"/>
              </a:spcBef>
              <a:buFont typeface="Arial"/>
              <a:buChar char="•"/>
              <a:tabLst>
                <a:tab pos="246750" algn="l"/>
              </a:tabLst>
            </a:pPr>
            <a:r>
              <a:rPr lang="en-US" spc="-31" dirty="0">
                <a:latin typeface="Calibri"/>
                <a:cs typeface="Calibri"/>
              </a:rPr>
              <a:t>Remove-</a:t>
            </a:r>
            <a:r>
              <a:rPr lang="en-US" spc="-31" dirty="0" err="1">
                <a:latin typeface="Calibri"/>
                <a:cs typeface="Calibri"/>
              </a:rPr>
              <a:t>AzSqlDatabaseDataMaskingRule</a:t>
            </a:r>
            <a:endParaRPr lang="en-US" spc="-31" dirty="0">
              <a:latin typeface="Calibri"/>
              <a:cs typeface="Calibri"/>
            </a:endParaRPr>
          </a:p>
          <a:p>
            <a:pPr marL="479251" marR="5181" lvl="1" indent="-233797">
              <a:lnSpc>
                <a:spcPct val="90000"/>
              </a:lnSpc>
              <a:spcBef>
                <a:spcPts val="439"/>
              </a:spcBef>
              <a:buFont typeface="Arial"/>
              <a:buChar char="•"/>
              <a:tabLst>
                <a:tab pos="246750" algn="l"/>
              </a:tabLst>
            </a:pPr>
            <a:r>
              <a:rPr lang="en-US" spc="-31" dirty="0">
                <a:latin typeface="Calibri"/>
                <a:cs typeface="Calibri"/>
              </a:rPr>
              <a:t>Set-</a:t>
            </a:r>
            <a:r>
              <a:rPr lang="en-US" spc="-31" dirty="0" err="1">
                <a:latin typeface="Calibri"/>
                <a:cs typeface="Calibri"/>
              </a:rPr>
              <a:t>AzSqlDatabaseDataMaskingRule</a:t>
            </a:r>
            <a:endParaRPr lang="en-US" dirty="0"/>
          </a:p>
        </p:txBody>
      </p:sp>
    </p:spTree>
    <p:extLst>
      <p:ext uri="{BB962C8B-B14F-4D97-AF65-F5344CB8AC3E}">
        <p14:creationId xmlns:p14="http://schemas.microsoft.com/office/powerpoint/2010/main" val="190172511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1121728"/>
          </a:xfrm>
          <a:prstGeom prst="rect">
            <a:avLst/>
          </a:prstGeom>
        </p:spPr>
        <p:txBody>
          <a:bodyPr vert="horz" wrap="square" lIns="0" tIns="13600" rIns="0" bIns="0" rtlCol="0" anchor="t">
            <a:spAutoFit/>
          </a:bodyPr>
          <a:lstStyle/>
          <a:p>
            <a:r>
              <a:rPr lang="en-US" b="1" dirty="0"/>
              <a:t>Set up dynamic data masking for your database using the REST API</a:t>
            </a:r>
          </a:p>
        </p:txBody>
      </p:sp>
      <p:sp>
        <p:nvSpPr>
          <p:cNvPr id="4" name="Text Placeholder 3">
            <a:extLst>
              <a:ext uri="{FF2B5EF4-FFF2-40B4-BE49-F238E27FC236}">
                <a16:creationId xmlns:a16="http://schemas.microsoft.com/office/drawing/2014/main" id="{7A1B8E62-8009-4A9A-AC68-5EB67FE6B6D0}"/>
              </a:ext>
            </a:extLst>
          </p:cNvPr>
          <p:cNvSpPr>
            <a:spLocks noGrp="1"/>
          </p:cNvSpPr>
          <p:nvPr>
            <p:ph type="body" sz="quarter" idx="10"/>
          </p:nvPr>
        </p:nvSpPr>
        <p:spPr>
          <a:xfrm>
            <a:off x="634373" y="2201862"/>
            <a:ext cx="11239464" cy="3346557"/>
          </a:xfrm>
        </p:spPr>
        <p:txBody>
          <a:bodyPr/>
          <a:lstStyle/>
          <a:p>
            <a:pPr marL="246102" marR="5181" indent="-233797">
              <a:lnSpc>
                <a:spcPct val="90000"/>
              </a:lnSpc>
              <a:spcBef>
                <a:spcPts val="439"/>
              </a:spcBef>
              <a:buFont typeface="Arial"/>
              <a:buChar char="•"/>
              <a:tabLst>
                <a:tab pos="246750" algn="l"/>
              </a:tabLst>
            </a:pPr>
            <a:r>
              <a:rPr lang="en-US" spc="-31" dirty="0">
                <a:latin typeface="Calibri"/>
                <a:cs typeface="Calibri"/>
              </a:rPr>
              <a:t>Data masking policies</a:t>
            </a:r>
          </a:p>
          <a:p>
            <a:pPr marL="12305" marR="5181" indent="0">
              <a:lnSpc>
                <a:spcPct val="90000"/>
              </a:lnSpc>
              <a:spcBef>
                <a:spcPts val="439"/>
              </a:spcBef>
              <a:buNone/>
              <a:tabLst>
                <a:tab pos="246750" algn="l"/>
              </a:tabLst>
            </a:pPr>
            <a:endParaRPr lang="en-US" spc="-31" dirty="0">
              <a:latin typeface="Calibri"/>
              <a:cs typeface="Calibri"/>
            </a:endParaRPr>
          </a:p>
          <a:p>
            <a:pPr marL="479251" marR="5181" lvl="1" indent="-233797">
              <a:lnSpc>
                <a:spcPct val="90000"/>
              </a:lnSpc>
              <a:spcBef>
                <a:spcPts val="439"/>
              </a:spcBef>
              <a:buFont typeface="Arial"/>
              <a:buChar char="•"/>
              <a:tabLst>
                <a:tab pos="246750" algn="l"/>
              </a:tabLst>
            </a:pPr>
            <a:r>
              <a:rPr lang="en-US" spc="-31" dirty="0">
                <a:latin typeface="Calibri"/>
                <a:cs typeface="Calibri"/>
              </a:rPr>
              <a:t>Create Or Update</a:t>
            </a:r>
          </a:p>
          <a:p>
            <a:pPr marL="479251" marR="5181" lvl="1" indent="-233797">
              <a:lnSpc>
                <a:spcPct val="90000"/>
              </a:lnSpc>
              <a:spcBef>
                <a:spcPts val="439"/>
              </a:spcBef>
              <a:buFont typeface="Arial"/>
              <a:buChar char="•"/>
              <a:tabLst>
                <a:tab pos="246750" algn="l"/>
              </a:tabLst>
            </a:pPr>
            <a:r>
              <a:rPr lang="en-US" spc="-31" dirty="0">
                <a:latin typeface="Calibri"/>
                <a:cs typeface="Calibri"/>
              </a:rPr>
              <a:t>Get</a:t>
            </a:r>
          </a:p>
          <a:p>
            <a:pPr marL="245454" marR="5181" lvl="1" indent="0">
              <a:lnSpc>
                <a:spcPct val="90000"/>
              </a:lnSpc>
              <a:spcBef>
                <a:spcPts val="439"/>
              </a:spcBef>
              <a:buNone/>
              <a:tabLst>
                <a:tab pos="246750" algn="l"/>
              </a:tabLst>
            </a:pPr>
            <a:endParaRPr lang="en-US" spc="-31" dirty="0">
              <a:latin typeface="Calibri"/>
              <a:cs typeface="Calibri"/>
            </a:endParaRPr>
          </a:p>
          <a:p>
            <a:pPr marL="246102" marR="5181" indent="-233797">
              <a:lnSpc>
                <a:spcPct val="90000"/>
              </a:lnSpc>
              <a:spcBef>
                <a:spcPts val="439"/>
              </a:spcBef>
              <a:buFont typeface="Arial"/>
              <a:buChar char="•"/>
              <a:tabLst>
                <a:tab pos="246750" algn="l"/>
              </a:tabLst>
            </a:pPr>
            <a:r>
              <a:rPr lang="en-US" spc="-31" dirty="0">
                <a:latin typeface="Calibri"/>
                <a:cs typeface="Calibri"/>
              </a:rPr>
              <a:t>Data masking rules</a:t>
            </a:r>
          </a:p>
          <a:p>
            <a:pPr marL="12305" marR="5181" indent="0">
              <a:lnSpc>
                <a:spcPct val="90000"/>
              </a:lnSpc>
              <a:spcBef>
                <a:spcPts val="439"/>
              </a:spcBef>
              <a:buNone/>
              <a:tabLst>
                <a:tab pos="246750" algn="l"/>
              </a:tabLst>
            </a:pPr>
            <a:endParaRPr lang="en-US" spc="-31" dirty="0">
              <a:latin typeface="Calibri"/>
              <a:cs typeface="Calibri"/>
            </a:endParaRPr>
          </a:p>
          <a:p>
            <a:pPr marL="479251" marR="5181" lvl="1" indent="-233797">
              <a:lnSpc>
                <a:spcPct val="90000"/>
              </a:lnSpc>
              <a:spcBef>
                <a:spcPts val="439"/>
              </a:spcBef>
              <a:buFont typeface="Arial"/>
              <a:buChar char="•"/>
              <a:tabLst>
                <a:tab pos="246750" algn="l"/>
              </a:tabLst>
            </a:pPr>
            <a:r>
              <a:rPr lang="en-US" spc="-31" dirty="0">
                <a:latin typeface="Calibri"/>
                <a:cs typeface="Calibri"/>
              </a:rPr>
              <a:t>Create Or Update</a:t>
            </a:r>
          </a:p>
          <a:p>
            <a:pPr marL="479251" marR="5181" lvl="1" indent="-233797">
              <a:lnSpc>
                <a:spcPct val="90000"/>
              </a:lnSpc>
              <a:spcBef>
                <a:spcPts val="439"/>
              </a:spcBef>
              <a:buFont typeface="Arial"/>
              <a:buChar char="•"/>
              <a:tabLst>
                <a:tab pos="246750" algn="l"/>
              </a:tabLst>
            </a:pPr>
            <a:r>
              <a:rPr lang="en-US" spc="-31" dirty="0">
                <a:latin typeface="Calibri"/>
                <a:cs typeface="Calibri"/>
              </a:rPr>
              <a:t>List By Database</a:t>
            </a:r>
            <a:endParaRPr lang="en-US" dirty="0"/>
          </a:p>
        </p:txBody>
      </p:sp>
    </p:spTree>
    <p:extLst>
      <p:ext uri="{BB962C8B-B14F-4D97-AF65-F5344CB8AC3E}">
        <p14:creationId xmlns:p14="http://schemas.microsoft.com/office/powerpoint/2010/main" val="5059532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9498C2-8C62-4FFE-9586-B1F0BED9E4A4}"/>
              </a:ext>
            </a:extLst>
          </p:cNvPr>
          <p:cNvSpPr>
            <a:spLocks noGrp="1"/>
          </p:cNvSpPr>
          <p:nvPr>
            <p:ph type="title"/>
          </p:nvPr>
        </p:nvSpPr>
        <p:spPr/>
        <p:txBody>
          <a:bodyPr/>
          <a:lstStyle/>
          <a:p>
            <a:r>
              <a:rPr lang="en-US" dirty="0"/>
              <a:t>Topics Covered</a:t>
            </a:r>
          </a:p>
        </p:txBody>
      </p:sp>
      <p:sp>
        <p:nvSpPr>
          <p:cNvPr id="5" name="Text Placeholder 4">
            <a:extLst>
              <a:ext uri="{FF2B5EF4-FFF2-40B4-BE49-F238E27FC236}">
                <a16:creationId xmlns:a16="http://schemas.microsoft.com/office/drawing/2014/main" id="{61607BD4-8D92-479B-AE67-8395C31C2F17}"/>
              </a:ext>
            </a:extLst>
          </p:cNvPr>
          <p:cNvSpPr>
            <a:spLocks noGrp="1"/>
          </p:cNvSpPr>
          <p:nvPr>
            <p:ph type="body" sz="quarter" idx="10"/>
          </p:nvPr>
        </p:nvSpPr>
        <p:spPr>
          <a:xfrm>
            <a:off x="598148" y="1462924"/>
            <a:ext cx="11239464" cy="4973669"/>
          </a:xfrm>
        </p:spPr>
        <p:txBody>
          <a:bodyPr/>
          <a:lstStyle/>
          <a:p>
            <a:r>
              <a:rPr lang="en-US" sz="2400" dirty="0"/>
              <a:t>Security</a:t>
            </a:r>
            <a:br>
              <a:rPr lang="en-US" sz="2400" dirty="0"/>
            </a:br>
            <a:r>
              <a:rPr lang="it-IT" b="1" dirty="0"/>
              <a:t>Secure a database in Azure Synapse</a:t>
            </a:r>
          </a:p>
          <a:p>
            <a:endParaRPr lang="it-IT" b="1" dirty="0"/>
          </a:p>
          <a:p>
            <a:r>
              <a:rPr lang="it-IT" sz="2400" b="1" dirty="0"/>
              <a:t>Advanced data security</a:t>
            </a:r>
          </a:p>
          <a:p>
            <a:r>
              <a:rPr lang="it-IT" sz="2400" b="1" dirty="0"/>
              <a:t>Auditing</a:t>
            </a:r>
          </a:p>
          <a:p>
            <a:r>
              <a:rPr lang="it-IT" sz="2400" b="1" dirty="0"/>
              <a:t>Network security</a:t>
            </a:r>
          </a:p>
          <a:p>
            <a:r>
              <a:rPr lang="it-IT" sz="2400" b="1" dirty="0"/>
              <a:t>Authentication</a:t>
            </a:r>
          </a:p>
          <a:p>
            <a:r>
              <a:rPr lang="it-IT" sz="2400" b="1" dirty="0"/>
              <a:t>Access control</a:t>
            </a:r>
          </a:p>
          <a:p>
            <a:r>
              <a:rPr lang="it-IT" sz="2400" b="1" dirty="0"/>
              <a:t>Data protection</a:t>
            </a:r>
          </a:p>
          <a:p>
            <a:br>
              <a:rPr lang="en-US" sz="2400" dirty="0"/>
            </a:br>
            <a:br>
              <a:rPr lang="en-US" sz="1800" dirty="0"/>
            </a:br>
            <a:endParaRPr lang="en-US" sz="1800" dirty="0"/>
          </a:p>
        </p:txBody>
      </p:sp>
    </p:spTree>
    <p:extLst>
      <p:ext uri="{BB962C8B-B14F-4D97-AF65-F5344CB8AC3E}">
        <p14:creationId xmlns:p14="http://schemas.microsoft.com/office/powerpoint/2010/main" val="185599144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503237" y="3096243"/>
            <a:ext cx="9327356" cy="508524"/>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36539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95915" y="3050126"/>
            <a:ext cx="5185566" cy="553998"/>
          </a:xfrm>
        </p:spPr>
        <p:txBody>
          <a:bodyPr/>
          <a:lstStyle/>
          <a:p>
            <a:r>
              <a:rPr lang="en-US" dirty="0"/>
              <a:t>Security in Azure Synapse</a:t>
            </a:r>
          </a:p>
        </p:txBody>
      </p:sp>
      <p:sp>
        <p:nvSpPr>
          <p:cNvPr id="2" name="Text Placeholder 1"/>
          <p:cNvSpPr>
            <a:spLocks noGrp="1"/>
          </p:cNvSpPr>
          <p:nvPr>
            <p:ph type="body" sz="quarter" idx="12"/>
          </p:nvPr>
        </p:nvSpPr>
        <p:spPr/>
        <p:txBody>
          <a:bodyPr/>
          <a:lstStyle/>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18384" y="808653"/>
            <a:ext cx="3560778" cy="565027"/>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99309" y="1699045"/>
            <a:ext cx="3857328" cy="111150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1</a:t>
            </a:r>
            <a:r>
              <a:rPr lang="en-US" b="1" dirty="0"/>
              <a:t>  Security baseline</a:t>
            </a:r>
          </a:p>
          <a:p>
            <a:pPr marL="287338" lvl="1" indent="0">
              <a:buNone/>
            </a:pPr>
            <a:r>
              <a:rPr lang="en-US" sz="1600" dirty="0">
                <a:solidFill>
                  <a:schemeClr val="tx1"/>
                </a:solidFill>
              </a:rPr>
              <a:t>Synapse Analytics security baseline for Azure Security Benchmark</a:t>
            </a:r>
            <a:endParaRPr lang="en-US" sz="1800"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902565" y="2963862"/>
            <a:ext cx="32397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2</a:t>
            </a:r>
            <a:r>
              <a:rPr lang="en-US" b="1" dirty="0"/>
              <a:t>  Network Security</a:t>
            </a:r>
          </a:p>
          <a:p>
            <a:pPr marL="287338" lvl="1" indent="0">
              <a:buNone/>
            </a:pPr>
            <a:r>
              <a:rPr lang="en-US" sz="1800" dirty="0">
                <a:solidFill>
                  <a:schemeClr val="tx1"/>
                </a:solidFill>
              </a:rPr>
              <a:t>Firewall rules, Managed Virtual Network and Managed private endpoints</a:t>
            </a:r>
          </a:p>
          <a:p>
            <a:pPr marL="0" indent="0">
              <a:buNone/>
            </a:pPr>
            <a:endParaRPr lang="en-US"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1" y="0"/>
            <a:ext cx="4491299" cy="6994524"/>
          </a:xfrm>
          <a:prstGeom prst="rect">
            <a:avLst/>
          </a:prstGeom>
          <a:noFill/>
        </p:spPr>
      </p:pic>
      <p:sp>
        <p:nvSpPr>
          <p:cNvPr id="9" name="Content Placeholder 3">
            <a:extLst>
              <a:ext uri="{FF2B5EF4-FFF2-40B4-BE49-F238E27FC236}">
                <a16:creationId xmlns:a16="http://schemas.microsoft.com/office/drawing/2014/main" id="{AF2937FF-9297-4214-B021-E6A06540F838}"/>
              </a:ext>
            </a:extLst>
          </p:cNvPr>
          <p:cNvSpPr txBox="1">
            <a:spLocks/>
          </p:cNvSpPr>
          <p:nvPr/>
        </p:nvSpPr>
        <p:spPr>
          <a:xfrm>
            <a:off x="8735889" y="3192462"/>
            <a:ext cx="3315913" cy="160020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3</a:t>
            </a:r>
            <a:r>
              <a:rPr lang="en-US" b="1" dirty="0"/>
              <a:t> Access control</a:t>
            </a:r>
          </a:p>
          <a:p>
            <a:pPr marL="287338" lvl="1" indent="0">
              <a:buNone/>
            </a:pPr>
            <a:r>
              <a:rPr lang="en-US" sz="1800" dirty="0">
                <a:solidFill>
                  <a:schemeClr val="tx1"/>
                </a:solidFill>
              </a:rPr>
              <a:t>Authorize database access to. Column and row-level security</a:t>
            </a:r>
          </a:p>
          <a:p>
            <a:pPr marL="0" indent="0">
              <a:buNone/>
            </a:pPr>
            <a:endParaRPr lang="en-US" dirty="0"/>
          </a:p>
        </p:txBody>
      </p:sp>
      <p:sp>
        <p:nvSpPr>
          <p:cNvPr id="10" name="Content Placeholder 3">
            <a:extLst>
              <a:ext uri="{FF2B5EF4-FFF2-40B4-BE49-F238E27FC236}">
                <a16:creationId xmlns:a16="http://schemas.microsoft.com/office/drawing/2014/main" id="{D29BDE17-71E1-44E9-804B-05801AC53EB8}"/>
              </a:ext>
            </a:extLst>
          </p:cNvPr>
          <p:cNvSpPr txBox="1">
            <a:spLocks/>
          </p:cNvSpPr>
          <p:nvPr/>
        </p:nvSpPr>
        <p:spPr>
          <a:xfrm>
            <a:off x="8732836" y="5003234"/>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4</a:t>
            </a:r>
            <a:r>
              <a:rPr lang="en-US" b="1"/>
              <a:t>  </a:t>
            </a:r>
            <a:r>
              <a:rPr lang="en-US" b="1" dirty="0"/>
              <a:t>Data Encryption</a:t>
            </a:r>
          </a:p>
          <a:p>
            <a:pPr marL="287338" lvl="1" indent="0">
              <a:buNone/>
            </a:pPr>
            <a:r>
              <a:rPr lang="en-US" sz="1800" dirty="0">
                <a:solidFill>
                  <a:schemeClr val="tx1"/>
                </a:solidFill>
              </a:rPr>
              <a:t>Set up Transparent data encryption.</a:t>
            </a:r>
          </a:p>
          <a:p>
            <a:pPr marL="0" indent="0">
              <a:buNone/>
            </a:pPr>
            <a:endParaRPr lang="en-US" dirty="0"/>
          </a:p>
        </p:txBody>
      </p:sp>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Security in Azure Synapse - Overview</a:t>
            </a:r>
            <a:endParaRPr lang="en-US" dirty="0"/>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pPr marL="12953">
              <a:spcBef>
                <a:spcPts val="107"/>
              </a:spcBef>
            </a:pPr>
            <a:r>
              <a:rPr lang="en-US" b="1" dirty="0"/>
              <a:t>Security overview in Azure Synapse</a:t>
            </a:r>
            <a:endParaRPr spc="-41" dirty="0"/>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95915" y="1464074"/>
            <a:ext cx="11239464" cy="2509918"/>
          </a:xfrm>
        </p:spPr>
        <p:txBody>
          <a:bodyPr/>
          <a:lstStyle/>
          <a:p>
            <a:pPr marL="246102" indent="-233797">
              <a:spcBef>
                <a:spcPts val="790"/>
              </a:spcBef>
              <a:buFont typeface="Arial"/>
              <a:buChar char="•"/>
              <a:tabLst>
                <a:tab pos="246750" algn="l"/>
              </a:tabLst>
            </a:pPr>
            <a:r>
              <a:rPr lang="en-US" spc="-20" dirty="0">
                <a:latin typeface="Calibri"/>
                <a:cs typeface="Calibri"/>
              </a:rPr>
              <a:t>Connection security</a:t>
            </a:r>
            <a:endParaRPr lang="en-US" dirty="0">
              <a:latin typeface="Calibri"/>
              <a:cs typeface="Calibri"/>
            </a:endParaRPr>
          </a:p>
          <a:p>
            <a:pPr marL="246102" indent="-233797">
              <a:spcBef>
                <a:spcPts val="688"/>
              </a:spcBef>
              <a:buFont typeface="Arial"/>
              <a:buChar char="•"/>
              <a:tabLst>
                <a:tab pos="246750" algn="l"/>
              </a:tabLst>
            </a:pPr>
            <a:r>
              <a:rPr lang="en-US" spc="-20" dirty="0">
                <a:latin typeface="Calibri"/>
                <a:cs typeface="Calibri"/>
              </a:rPr>
              <a:t>Authentication</a:t>
            </a:r>
            <a:endParaRPr lang="en-US" dirty="0">
              <a:latin typeface="Calibri"/>
              <a:cs typeface="Calibri"/>
            </a:endParaRPr>
          </a:p>
          <a:p>
            <a:pPr marL="246102" indent="-233797">
              <a:spcBef>
                <a:spcPts val="673"/>
              </a:spcBef>
              <a:buFont typeface="Arial"/>
              <a:buChar char="•"/>
              <a:tabLst>
                <a:tab pos="246750" algn="l"/>
              </a:tabLst>
            </a:pPr>
            <a:r>
              <a:rPr lang="en-US" spc="-20" dirty="0">
                <a:latin typeface="Calibri"/>
                <a:cs typeface="Calibri"/>
              </a:rPr>
              <a:t>Authorization</a:t>
            </a:r>
            <a:endParaRPr lang="en-US" spc="-25" dirty="0">
              <a:latin typeface="Calibri"/>
              <a:cs typeface="Calibri"/>
            </a:endParaRPr>
          </a:p>
          <a:p>
            <a:pPr marL="246102" indent="-233797">
              <a:spcBef>
                <a:spcPts val="673"/>
              </a:spcBef>
              <a:buFont typeface="Arial"/>
              <a:buChar char="•"/>
              <a:tabLst>
                <a:tab pos="246750" algn="l"/>
              </a:tabLst>
            </a:pPr>
            <a:r>
              <a:rPr lang="en-US" spc="-25" dirty="0">
                <a:latin typeface="Calibri"/>
                <a:cs typeface="Calibri"/>
              </a:rPr>
              <a:t>Encryption</a:t>
            </a:r>
            <a:endParaRPr lang="en-US" dirty="0">
              <a:latin typeface="Calibri"/>
              <a:cs typeface="Calibri"/>
            </a:endParaRPr>
          </a:p>
          <a:p>
            <a:endParaRPr lang="en-US" dirty="0"/>
          </a:p>
        </p:txBody>
      </p:sp>
    </p:spTree>
    <p:extLst>
      <p:ext uri="{BB962C8B-B14F-4D97-AF65-F5344CB8AC3E}">
        <p14:creationId xmlns:p14="http://schemas.microsoft.com/office/powerpoint/2010/main" val="26460901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Advanced data security</a:t>
            </a:r>
            <a:endParaRPr lang="en-US" dirty="0"/>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r>
              <a:rPr lang="en-US" b="1" dirty="0"/>
              <a:t>Advanced data security</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95915" y="1464074"/>
            <a:ext cx="11239464" cy="1465016"/>
          </a:xfrm>
        </p:spPr>
        <p:txBody>
          <a:bodyPr/>
          <a:lstStyle/>
          <a:p>
            <a:r>
              <a:rPr lang="en-US" dirty="0">
                <a:hlinkClick r:id="rId2"/>
              </a:rPr>
              <a:t>Data Discovery &amp; Classification</a:t>
            </a:r>
            <a:r>
              <a:rPr lang="en-US" dirty="0"/>
              <a:t> </a:t>
            </a:r>
          </a:p>
          <a:p>
            <a:r>
              <a:rPr lang="en-US" dirty="0">
                <a:hlinkClick r:id="rId3"/>
              </a:rPr>
              <a:t>Vulnerability Assessment</a:t>
            </a:r>
            <a:r>
              <a:rPr lang="en-US" dirty="0"/>
              <a:t> </a:t>
            </a:r>
          </a:p>
          <a:p>
            <a:r>
              <a:rPr lang="en-US" dirty="0">
                <a:hlinkClick r:id="rId4"/>
              </a:rPr>
              <a:t>Advanced Threat Protection</a:t>
            </a:r>
            <a:r>
              <a:rPr lang="en-US" dirty="0"/>
              <a:t> </a:t>
            </a:r>
          </a:p>
        </p:txBody>
      </p:sp>
    </p:spTree>
    <p:extLst>
      <p:ext uri="{BB962C8B-B14F-4D97-AF65-F5344CB8AC3E}">
        <p14:creationId xmlns:p14="http://schemas.microsoft.com/office/powerpoint/2010/main" val="225705143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DESIGN_ID_AZURE SOLUTIONS BUSINESS" val="Rx3Dzo7J"/>
  <p:tag name="ARTICULATE_DESIGN_ID_ANALYTICS SURGE" val="yY4AfhDE"/>
  <p:tag name="ARTICULATE_SLIDE_COUNT" val="68"/>
  <p:tag name="ARTICULATE_PROJECT_OPEN" val="0"/>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0" ma:contentTypeDescription="Create a new document." ma:contentTypeScope="" ma:versionID="2a6432daa0363d4330743904c5c3594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af36c59d15cee7608acf327b9dcc5d7b"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3BA28B8-135A-4B92-871F-F979B51D9C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7a42ea66-c3dc-4710-b631-02025482a5dd"/>
    <ds:schemaRef ds:uri="http://schemas.microsoft.com/office/2006/documentManagement/types"/>
    <ds:schemaRef ds:uri="dba1f193-0e30-4fc9-87d8-4653d789ea3e"/>
    <ds:schemaRef ds:uri="http://purl.org/dc/elements/1.1/"/>
    <ds:schemaRef ds:uri="http://www.w3.org/XML/1998/namespace"/>
    <ds:schemaRef ds:uri="http://schemas.microsoft.com/office/2006/metadata/properties"/>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Brand_template_16-9_Business_BLUE_2016_4</Template>
  <TotalTime>11296</TotalTime>
  <Words>730</Words>
  <Application>Microsoft Office PowerPoint</Application>
  <PresentationFormat>Custom</PresentationFormat>
  <Paragraphs>182</Paragraphs>
  <Slides>31</Slides>
  <Notes>9</Notes>
  <HiddenSlides>3</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31</vt:i4>
      </vt:variant>
    </vt:vector>
  </HeadingPairs>
  <TitlesOfParts>
    <vt:vector size="42" baseType="lpstr">
      <vt:lpstr>Arial</vt:lpstr>
      <vt:lpstr>Arial Nova</vt:lpstr>
      <vt:lpstr>Calibri</vt:lpstr>
      <vt:lpstr>Calibri Light</vt:lpstr>
      <vt:lpstr>Consolas</vt:lpstr>
      <vt:lpstr>Segoe UI</vt:lpstr>
      <vt:lpstr>Segoe UI Light</vt:lpstr>
      <vt:lpstr>Segoe UI Semibold</vt:lpstr>
      <vt:lpstr>Wingdings</vt:lpstr>
      <vt:lpstr>Analytics Surge</vt:lpstr>
      <vt:lpstr>2_Microsoft Generic 2019</vt:lpstr>
      <vt:lpstr>Design Presentation: Security</vt:lpstr>
      <vt:lpstr>PowerPoint Presentation</vt:lpstr>
      <vt:lpstr>Topics Covered</vt:lpstr>
      <vt:lpstr>Security in Azure Synapse</vt:lpstr>
      <vt:lpstr>Agenda</vt:lpstr>
      <vt:lpstr>Security in Azure Synapse - Overview</vt:lpstr>
      <vt:lpstr>Security overview in Azure Synapse</vt:lpstr>
      <vt:lpstr>Advanced data security</vt:lpstr>
      <vt:lpstr>Advanced data security</vt:lpstr>
      <vt:lpstr>Enable ADS</vt:lpstr>
      <vt:lpstr>Start classifying data, tracking vulnerabilities, and investigating threat alerts</vt:lpstr>
      <vt:lpstr>Manage ADS settings</vt:lpstr>
      <vt:lpstr>Auditing</vt:lpstr>
      <vt:lpstr>Auditing in Azure Synapse Analytics</vt:lpstr>
      <vt:lpstr>Set up auditing for your server</vt:lpstr>
      <vt:lpstr>Analyze audit logs and reports </vt:lpstr>
      <vt:lpstr>Production practices</vt:lpstr>
      <vt:lpstr>Network Security</vt:lpstr>
      <vt:lpstr>Azure Synapse IP firewall rules</vt:lpstr>
      <vt:lpstr>Private Link</vt:lpstr>
      <vt:lpstr>Virtual network service endpoints</vt:lpstr>
      <vt:lpstr>Access control</vt:lpstr>
      <vt:lpstr>Authorize database access to SQL Database, SQL Managed Instance, and Azure Synapse Analytics</vt:lpstr>
      <vt:lpstr>Column-level security</vt:lpstr>
      <vt:lpstr>Row-level security</vt:lpstr>
      <vt:lpstr>Data protection</vt:lpstr>
      <vt:lpstr>Dynamic data masking</vt:lpstr>
      <vt:lpstr>Set up dynamic data masking for your database using PowerShell cmdlets</vt:lpstr>
      <vt:lpstr>Set up dynamic data masking for your database using the REST API</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Guerilla Artist Collective</dc:creator>
  <dc:description>Template: Maryfj_x000d_
Formatting:_x000d_
Audience Type:</dc:description>
  <cp:lastModifiedBy>Roxana Goidaci</cp:lastModifiedBy>
  <cp:revision>282</cp:revision>
  <dcterms:created xsi:type="dcterms:W3CDTF">2016-03-10T00:17:44Z</dcterms:created>
  <dcterms:modified xsi:type="dcterms:W3CDTF">2020-07-22T14:18:36Z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0x010100DE58024C6567C84081E25B892126C531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v-damima@microsoft.com</vt:lpwstr>
  </property>
  <property fmtid="{D5CDD505-2E9C-101B-9397-08002B2CF9AE}" pid="17" name="MSIP_Label_f42aa342-8706-4288-bd11-ebb85995028c_SetDate">
    <vt:lpwstr>2017-11-03T13:52:25.0874008Z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y fmtid="{D5CDD505-2E9C-101B-9397-08002B2CF9AE}" pid="22" name="ArticulateGUID">
    <vt:lpwstr>1AC1F3CA-8A95-45AA-9747-9DBC21231F71</vt:lpwstr>
  </property>
  <property fmtid="{D5CDD505-2E9C-101B-9397-08002B2CF9AE}" pid="23" name="ArticulatePath">
    <vt:lpwstr>ASB_PPT_Template_06_26_19_v3</vt:lpwstr>
  </property>
</Properties>
</file>